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551" r:id="rId5"/>
    <p:sldId id="561" r:id="rId6"/>
    <p:sldId id="1646" r:id="rId7"/>
    <p:sldId id="560" r:id="rId8"/>
    <p:sldId id="1645" r:id="rId9"/>
    <p:sldId id="322" r:id="rId10"/>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3548FC-49BF-A51E-848E-EB86220972D4}" name="Gediminas Bulenokas" initials="GB" userId="S::Gediminas.Bulenokas@bta.lt::4ddf5f9d-9ec1-4fd6-8055-52edcd9ba97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7F74"/>
    <a:srgbClr val="E00613"/>
    <a:srgbClr val="F16B58"/>
    <a:srgbClr val="E0CA52"/>
    <a:srgbClr val="0090B4"/>
    <a:srgbClr val="A3CD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02" autoAdjust="0"/>
    <p:restoredTop sz="94660"/>
  </p:normalViewPr>
  <p:slideViewPr>
    <p:cSldViewPr snapToGrid="0">
      <p:cViewPr>
        <p:scale>
          <a:sx n="117" d="100"/>
          <a:sy n="117" d="100"/>
        </p:scale>
        <p:origin x="-108" y="-1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342433954549653"/>
          <c:y val="2.5208906405880861E-3"/>
          <c:w val="0.32960036402484866"/>
          <c:h val="0.49603922426438624"/>
        </c:manualLayout>
      </c:layout>
      <c:pieChart>
        <c:varyColors val="1"/>
        <c:ser>
          <c:idx val="0"/>
          <c:order val="0"/>
          <c:spPr>
            <a:effectLst/>
          </c:spPr>
          <c:dPt>
            <c:idx val="0"/>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extLst xmlns:c16r2="http://schemas.microsoft.com/office/drawing/2015/06/chart">
              <c:ext xmlns:c16="http://schemas.microsoft.com/office/drawing/2014/chart" uri="{C3380CC4-5D6E-409C-BE32-E72D297353CC}">
                <c16:uniqueId val="{00000001-54CF-46A3-B0F1-05A3A0B2FDD4}"/>
              </c:ext>
            </c:extLst>
          </c:dPt>
          <c:dPt>
            <c:idx val="1"/>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xmlns:c16r2="http://schemas.microsoft.com/office/drawing/2015/06/chart">
              <c:ext xmlns:c16="http://schemas.microsoft.com/office/drawing/2014/chart" uri="{C3380CC4-5D6E-409C-BE32-E72D297353CC}">
                <c16:uniqueId val="{00000003-54CF-46A3-B0F1-05A3A0B2FDD4}"/>
              </c:ext>
            </c:extLst>
          </c:dPt>
          <c:dPt>
            <c:idx val="2"/>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xmlns:c16r2="http://schemas.microsoft.com/office/drawing/2015/06/chart">
              <c:ext xmlns:c16="http://schemas.microsoft.com/office/drawing/2014/chart" uri="{C3380CC4-5D6E-409C-BE32-E72D297353CC}">
                <c16:uniqueId val="{00000005-54CF-46A3-B0F1-05A3A0B2FDD4}"/>
              </c:ext>
            </c:extLst>
          </c:dPt>
          <c:dPt>
            <c:idx val="3"/>
            <c:bubble3D val="0"/>
            <c:spPr>
              <a:gradFill rotWithShape="1">
                <a:gsLst>
                  <a:gs pos="0">
                    <a:schemeClr val="accent6">
                      <a:lumMod val="60000"/>
                      <a:satMod val="103000"/>
                      <a:lumMod val="102000"/>
                      <a:tint val="94000"/>
                    </a:schemeClr>
                  </a:gs>
                  <a:gs pos="50000">
                    <a:schemeClr val="accent6">
                      <a:lumMod val="60000"/>
                      <a:satMod val="110000"/>
                      <a:lumMod val="100000"/>
                      <a:shade val="100000"/>
                    </a:schemeClr>
                  </a:gs>
                  <a:gs pos="100000">
                    <a:schemeClr val="accent6">
                      <a:lumMod val="60000"/>
                      <a:lumMod val="99000"/>
                      <a:satMod val="120000"/>
                      <a:shade val="78000"/>
                    </a:schemeClr>
                  </a:gs>
                </a:gsLst>
                <a:lin ang="5400000" scaled="0"/>
              </a:gradFill>
              <a:ln>
                <a:noFill/>
              </a:ln>
              <a:effectLst/>
            </c:spPr>
            <c:extLst xmlns:c16r2="http://schemas.microsoft.com/office/drawing/2015/06/chart">
              <c:ext xmlns:c16="http://schemas.microsoft.com/office/drawing/2014/chart" uri="{C3380CC4-5D6E-409C-BE32-E72D297353CC}">
                <c16:uniqueId val="{00000007-54CF-46A3-B0F1-05A3A0B2FDD4}"/>
              </c:ext>
            </c:extLst>
          </c:dPt>
          <c:dPt>
            <c:idx val="4"/>
            <c:bubble3D val="0"/>
            <c:spPr>
              <a:solidFill>
                <a:schemeClr val="accent6">
                  <a:lumMod val="60000"/>
                  <a:lumOff val="40000"/>
                </a:schemeClr>
              </a:solidFill>
              <a:ln>
                <a:noFill/>
              </a:ln>
              <a:effectLst/>
            </c:spPr>
            <c:extLst xmlns:c16r2="http://schemas.microsoft.com/office/drawing/2015/06/chart">
              <c:ext xmlns:c16="http://schemas.microsoft.com/office/drawing/2014/chart" uri="{C3380CC4-5D6E-409C-BE32-E72D297353CC}">
                <c16:uniqueId val="{00000009-54CF-46A3-B0F1-05A3A0B2FDD4}"/>
              </c:ext>
            </c:extLst>
          </c:dPt>
          <c:dPt>
            <c:idx val="5"/>
            <c:bubble3D val="0"/>
            <c:spPr>
              <a:solidFill>
                <a:srgbClr val="F16B58"/>
              </a:solidFill>
              <a:ln>
                <a:noFill/>
              </a:ln>
              <a:effectLst/>
            </c:spPr>
            <c:extLst xmlns:c16r2="http://schemas.microsoft.com/office/drawing/2015/06/chart">
              <c:ext xmlns:c16="http://schemas.microsoft.com/office/drawing/2014/chart" uri="{C3380CC4-5D6E-409C-BE32-E72D297353CC}">
                <c16:uniqueId val="{0000000B-54CF-46A3-B0F1-05A3A0B2FDD4}"/>
              </c:ext>
            </c:extLst>
          </c:dPt>
          <c:dPt>
            <c:idx val="6"/>
            <c:bubble3D val="0"/>
            <c:spPr>
              <a:solidFill>
                <a:srgbClr val="0090B4"/>
              </a:solidFill>
              <a:ln>
                <a:noFill/>
              </a:ln>
              <a:effectLst/>
            </c:spPr>
            <c:extLst xmlns:c16r2="http://schemas.microsoft.com/office/drawing/2015/06/chart">
              <c:ext xmlns:c16="http://schemas.microsoft.com/office/drawing/2014/chart" uri="{C3380CC4-5D6E-409C-BE32-E72D297353CC}">
                <c16:uniqueId val="{0000000D-54CF-46A3-B0F1-05A3A0B2FDD4}"/>
              </c:ext>
            </c:extLst>
          </c:dPt>
          <c:dPt>
            <c:idx val="7"/>
            <c:bubble3D val="0"/>
            <c:spPr>
              <a:gradFill rotWithShape="1">
                <a:gsLst>
                  <a:gs pos="0">
                    <a:schemeClr val="accent5">
                      <a:lumMod val="80000"/>
                      <a:lumOff val="20000"/>
                      <a:satMod val="103000"/>
                      <a:lumMod val="102000"/>
                      <a:tint val="94000"/>
                    </a:schemeClr>
                  </a:gs>
                  <a:gs pos="50000">
                    <a:schemeClr val="accent5">
                      <a:lumMod val="80000"/>
                      <a:lumOff val="20000"/>
                      <a:satMod val="110000"/>
                      <a:lumMod val="100000"/>
                      <a:shade val="100000"/>
                    </a:schemeClr>
                  </a:gs>
                  <a:gs pos="100000">
                    <a:schemeClr val="accent5">
                      <a:lumMod val="80000"/>
                      <a:lumOff val="20000"/>
                      <a:lumMod val="99000"/>
                      <a:satMod val="120000"/>
                      <a:shade val="78000"/>
                    </a:schemeClr>
                  </a:gs>
                </a:gsLst>
                <a:lin ang="5400000" scaled="0"/>
              </a:gradFill>
              <a:ln>
                <a:noFill/>
              </a:ln>
              <a:effectLst/>
            </c:spPr>
            <c:extLst xmlns:c16r2="http://schemas.microsoft.com/office/drawing/2015/06/chart">
              <c:ext xmlns:c16="http://schemas.microsoft.com/office/drawing/2014/chart" uri="{C3380CC4-5D6E-409C-BE32-E72D297353CC}">
                <c16:uniqueId val="{0000000F-54CF-46A3-B0F1-05A3A0B2FDD4}"/>
              </c:ext>
            </c:extLst>
          </c:dPt>
          <c:dPt>
            <c:idx val="8"/>
            <c:bubble3D val="0"/>
            <c:spPr>
              <a:gradFill rotWithShape="1">
                <a:gsLst>
                  <a:gs pos="0">
                    <a:schemeClr val="accent4">
                      <a:lumMod val="80000"/>
                      <a:lumOff val="20000"/>
                      <a:satMod val="103000"/>
                      <a:lumMod val="102000"/>
                      <a:tint val="94000"/>
                    </a:schemeClr>
                  </a:gs>
                  <a:gs pos="50000">
                    <a:schemeClr val="accent4">
                      <a:lumMod val="80000"/>
                      <a:lumOff val="20000"/>
                      <a:satMod val="110000"/>
                      <a:lumMod val="100000"/>
                      <a:shade val="100000"/>
                    </a:schemeClr>
                  </a:gs>
                  <a:gs pos="100000">
                    <a:schemeClr val="accent4">
                      <a:lumMod val="80000"/>
                      <a:lumOff val="20000"/>
                      <a:lumMod val="99000"/>
                      <a:satMod val="120000"/>
                      <a:shade val="78000"/>
                    </a:schemeClr>
                  </a:gs>
                </a:gsLst>
                <a:lin ang="5400000" scaled="0"/>
              </a:gradFill>
              <a:ln>
                <a:noFill/>
              </a:ln>
              <a:effectLst/>
            </c:spPr>
            <c:extLst xmlns:c16r2="http://schemas.microsoft.com/office/drawing/2015/06/chart">
              <c:ext xmlns:c16="http://schemas.microsoft.com/office/drawing/2014/chart" uri="{C3380CC4-5D6E-409C-BE32-E72D297353CC}">
                <c16:uniqueId val="{00000011-54CF-46A3-B0F1-05A3A0B2FDD4}"/>
              </c:ext>
            </c:extLst>
          </c:dPt>
          <c:dPt>
            <c:idx val="9"/>
            <c:bubble3D val="0"/>
            <c:spPr>
              <a:gradFill rotWithShape="1">
                <a:gsLst>
                  <a:gs pos="0">
                    <a:schemeClr val="accent6">
                      <a:lumMod val="80000"/>
                      <a:satMod val="103000"/>
                      <a:lumMod val="102000"/>
                      <a:tint val="94000"/>
                    </a:schemeClr>
                  </a:gs>
                  <a:gs pos="50000">
                    <a:schemeClr val="accent6">
                      <a:lumMod val="80000"/>
                      <a:satMod val="110000"/>
                      <a:lumMod val="100000"/>
                      <a:shade val="100000"/>
                    </a:schemeClr>
                  </a:gs>
                  <a:gs pos="100000">
                    <a:schemeClr val="accent6">
                      <a:lumMod val="80000"/>
                      <a:lumMod val="99000"/>
                      <a:satMod val="120000"/>
                      <a:shade val="78000"/>
                    </a:schemeClr>
                  </a:gs>
                </a:gsLst>
                <a:lin ang="5400000" scaled="0"/>
              </a:gradFill>
              <a:ln>
                <a:noFill/>
              </a:ln>
              <a:effectLst/>
            </c:spPr>
            <c:extLst xmlns:c16r2="http://schemas.microsoft.com/office/drawing/2015/06/chart">
              <c:ext xmlns:c16="http://schemas.microsoft.com/office/drawing/2014/chart" uri="{C3380CC4-5D6E-409C-BE32-E72D297353CC}">
                <c16:uniqueId val="{00000013-54CF-46A3-B0F1-05A3A0B2FDD4}"/>
              </c:ext>
            </c:extLst>
          </c:dPt>
          <c:dLbls>
            <c:spPr>
              <a:noFill/>
              <a:ln>
                <a:noFill/>
              </a:ln>
              <a:effectLst/>
            </c:spPr>
            <c:txPr>
              <a:bodyPr rot="0" spcFirstLastPara="1" vertOverflow="clip" horzOverflow="clip" vert="horz" wrap="none" lIns="38100" tIns="19050" rIns="38100" bIns="19050" anchor="ctr" anchorCtr="1">
                <a:spAutoFit/>
              </a:bodyPr>
              <a:lstStyle/>
              <a:p>
                <a:pPr>
                  <a:defRPr sz="10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lt-LT"/>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Sheet1!$N$16:$N$25</c:f>
              <c:strCache>
                <c:ptCount val="10"/>
                <c:pt idx="0">
                  <c:v>Randai, nudegimai</c:v>
                </c:pt>
                <c:pt idx="1">
                  <c:v>Čiurnos raiščių pažeidimas, kaulų lūžis</c:v>
                </c:pt>
                <c:pt idx="2">
                  <c:v>Rankos pirštai</c:v>
                </c:pt>
                <c:pt idx="3">
                  <c:v>Pėdos raiščių pažeidimai, kaulų lūžis</c:v>
                </c:pt>
                <c:pt idx="4">
                  <c:v>Riešo, stipinkaulio alkūnkaulio lūžiai</c:v>
                </c:pt>
                <c:pt idx="5">
                  <c:v>Kelio raiščių pažeidimas, meniskas, kaulų lūžis</c:v>
                </c:pt>
                <c:pt idx="6">
                  <c:v>Delnakaulio, plaštakos raiščių pažeidimas, kaulų lūžis </c:v>
                </c:pt>
                <c:pt idx="7">
                  <c:v>Peties sužalojimas</c:v>
                </c:pt>
                <c:pt idx="8">
                  <c:v>Pėdos pirštai</c:v>
                </c:pt>
                <c:pt idx="9">
                  <c:v>Krūtinkaulio, Šonkaulių lūžis</c:v>
                </c:pt>
              </c:strCache>
            </c:strRef>
          </c:cat>
          <c:val>
            <c:numRef>
              <c:f>Sheet1!$O$16:$O$25</c:f>
              <c:numCache>
                <c:formatCode>0%</c:formatCode>
                <c:ptCount val="10"/>
                <c:pt idx="0">
                  <c:v>0.20476663356504468</c:v>
                </c:pt>
                <c:pt idx="1">
                  <c:v>0.17080436941410129</c:v>
                </c:pt>
                <c:pt idx="2">
                  <c:v>0.13247269116186694</c:v>
                </c:pt>
                <c:pt idx="3">
                  <c:v>8.5402184707050646E-2</c:v>
                </c:pt>
                <c:pt idx="4">
                  <c:v>8.0834160873882815E-2</c:v>
                </c:pt>
                <c:pt idx="5">
                  <c:v>8.0635551142005962E-2</c:v>
                </c:pt>
                <c:pt idx="6">
                  <c:v>6.8917576961271099E-2</c:v>
                </c:pt>
                <c:pt idx="7">
                  <c:v>6.7527308838133071E-2</c:v>
                </c:pt>
                <c:pt idx="8">
                  <c:v>6.335650446871896E-2</c:v>
                </c:pt>
                <c:pt idx="9">
                  <c:v>4.5283018867924525E-2</c:v>
                </c:pt>
              </c:numCache>
            </c:numRef>
          </c:val>
          <c:extLst xmlns:c16r2="http://schemas.microsoft.com/office/drawing/2015/06/chart">
            <c:ext xmlns:c16="http://schemas.microsoft.com/office/drawing/2014/chart" uri="{C3380CC4-5D6E-409C-BE32-E72D297353CC}">
              <c16:uniqueId val="{00000014-54CF-46A3-B0F1-05A3A0B2FDD4}"/>
            </c:ext>
          </c:extLst>
        </c:ser>
        <c:dLbls>
          <c:showLegendKey val="0"/>
          <c:showVal val="0"/>
          <c:showCatName val="0"/>
          <c:showSerName val="0"/>
          <c:showPercent val="0"/>
          <c:showBubbleSize val="0"/>
          <c:showLeaderLines val="0"/>
        </c:dLbls>
        <c:firstSliceAng val="0"/>
      </c:pieChart>
      <c:spPr>
        <a:noFill/>
        <a:ln>
          <a:noFill/>
        </a:ln>
        <a:effectLst/>
      </c:spPr>
    </c:plotArea>
    <c:legend>
      <c:legendPos val="b"/>
      <c:legendEntry>
        <c:idx val="0"/>
        <c:txPr>
          <a:bodyPr rot="0" spcFirstLastPara="1" vertOverflow="ellipsis" vert="horz" wrap="square" anchor="ctr" anchorCtr="1"/>
          <a:lstStyle/>
          <a:p>
            <a:pPr>
              <a:defRPr sz="10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lt-LT"/>
          </a:p>
        </c:txPr>
      </c:legendEntry>
      <c:legendEntry>
        <c:idx val="1"/>
        <c:txPr>
          <a:bodyPr rot="0" spcFirstLastPara="1" vertOverflow="ellipsis" vert="horz" wrap="square" anchor="ctr" anchorCtr="1"/>
          <a:lstStyle/>
          <a:p>
            <a:pPr>
              <a:defRPr sz="10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lt-LT"/>
          </a:p>
        </c:txPr>
      </c:legendEntry>
      <c:legendEntry>
        <c:idx val="2"/>
        <c:txPr>
          <a:bodyPr rot="0" spcFirstLastPara="1" vertOverflow="ellipsis" vert="horz" wrap="square" anchor="ctr" anchorCtr="1"/>
          <a:lstStyle/>
          <a:p>
            <a:pPr>
              <a:defRPr sz="10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lt-LT"/>
          </a:p>
        </c:txPr>
      </c:legendEntry>
      <c:legendEntry>
        <c:idx val="3"/>
        <c:txPr>
          <a:bodyPr rot="0" spcFirstLastPara="1" vertOverflow="ellipsis" vert="horz" wrap="square" anchor="ctr" anchorCtr="1"/>
          <a:lstStyle/>
          <a:p>
            <a:pPr>
              <a:defRPr sz="10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lt-LT"/>
          </a:p>
        </c:txPr>
      </c:legendEntry>
      <c:legendEntry>
        <c:idx val="4"/>
        <c:txPr>
          <a:bodyPr rot="0" spcFirstLastPara="1" vertOverflow="ellipsis" vert="horz" wrap="square" anchor="ctr" anchorCtr="1"/>
          <a:lstStyle/>
          <a:p>
            <a:pPr>
              <a:defRPr sz="10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lt-LT"/>
          </a:p>
        </c:txPr>
      </c:legendEntry>
      <c:legendEntry>
        <c:idx val="5"/>
        <c:txPr>
          <a:bodyPr rot="0" spcFirstLastPara="1" vertOverflow="ellipsis" vert="horz" wrap="square" anchor="ctr" anchorCtr="1"/>
          <a:lstStyle/>
          <a:p>
            <a:pPr>
              <a:defRPr sz="10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lt-LT"/>
          </a:p>
        </c:txPr>
      </c:legendEntry>
      <c:legendEntry>
        <c:idx val="6"/>
        <c:txPr>
          <a:bodyPr rot="0" spcFirstLastPara="1" vertOverflow="ellipsis" vert="horz" wrap="square" anchor="ctr" anchorCtr="1"/>
          <a:lstStyle/>
          <a:p>
            <a:pPr>
              <a:defRPr sz="10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lt-LT"/>
          </a:p>
        </c:txPr>
      </c:legendEntry>
      <c:legendEntry>
        <c:idx val="7"/>
        <c:txPr>
          <a:bodyPr rot="0" spcFirstLastPara="1" vertOverflow="ellipsis" vert="horz" wrap="square" anchor="ctr" anchorCtr="1"/>
          <a:lstStyle/>
          <a:p>
            <a:pPr>
              <a:defRPr sz="10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lt-LT"/>
          </a:p>
        </c:txPr>
      </c:legendEntry>
      <c:legendEntry>
        <c:idx val="8"/>
        <c:txPr>
          <a:bodyPr rot="0" spcFirstLastPara="1" vertOverflow="ellipsis" vert="horz" wrap="square" anchor="ctr" anchorCtr="1"/>
          <a:lstStyle/>
          <a:p>
            <a:pPr>
              <a:defRPr sz="10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lt-LT"/>
          </a:p>
        </c:txPr>
      </c:legendEntry>
      <c:legendEntry>
        <c:idx val="9"/>
        <c:txPr>
          <a:bodyPr rot="0" spcFirstLastPara="1" vertOverflow="ellipsis" vert="horz" wrap="square" anchor="ctr" anchorCtr="1"/>
          <a:lstStyle/>
          <a:p>
            <a:pPr>
              <a:defRPr sz="10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lt-LT"/>
          </a:p>
        </c:txPr>
      </c:legendEntry>
      <c:layout>
        <c:manualLayout>
          <c:xMode val="edge"/>
          <c:yMode val="edge"/>
          <c:x val="0.29069072396101242"/>
          <c:y val="0.55093012924824658"/>
          <c:w val="0.4671947664833353"/>
          <c:h val="0.4490698707517534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1">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CD1A2F-1CEF-4F8A-8633-99D5B9F98CF6}" type="datetimeFigureOut">
              <a:rPr lang="lt-LT" smtClean="0"/>
              <a:t>2026-10-16</a:t>
            </a:fld>
            <a:endParaRPr lang="lt-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4FC5E9-DDD6-45D9-8B5A-BEC1CEC196E0}" type="slidenum">
              <a:rPr lang="lt-LT" smtClean="0"/>
              <a:t>‹#›</a:t>
            </a:fld>
            <a:endParaRPr lang="lt-LT"/>
          </a:p>
        </p:txBody>
      </p:sp>
    </p:spTree>
    <p:extLst>
      <p:ext uri="{BB962C8B-B14F-4D97-AF65-F5344CB8AC3E}">
        <p14:creationId xmlns:p14="http://schemas.microsoft.com/office/powerpoint/2010/main" val="1453335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79A0923B-2FFD-43D7-988C-DCFC36AD181E}" type="slidenum">
              <a:rPr lang="en-US" smtClean="0"/>
              <a:t>6</a:t>
            </a:fld>
            <a:endParaRPr lang="en-US" dirty="0"/>
          </a:p>
        </p:txBody>
      </p:sp>
    </p:spTree>
    <p:extLst>
      <p:ext uri="{BB962C8B-B14F-4D97-AF65-F5344CB8AC3E}">
        <p14:creationId xmlns:p14="http://schemas.microsoft.com/office/powerpoint/2010/main" val="6810295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C65D569F-14E6-4C71-8920-216B3039FA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3" y="0"/>
            <a:ext cx="12179093" cy="6858000"/>
          </a:xfrm>
          <a:prstGeom prst="rect">
            <a:avLst/>
          </a:prstGeom>
        </p:spPr>
      </p:pic>
    </p:spTree>
    <p:extLst>
      <p:ext uri="{BB962C8B-B14F-4D97-AF65-F5344CB8AC3E}">
        <p14:creationId xmlns:p14="http://schemas.microsoft.com/office/powerpoint/2010/main" val="216785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8EFF0A05-4EB8-4C8A-BBDB-27AF278C72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3" y="0"/>
            <a:ext cx="12179093" cy="6858000"/>
          </a:xfrm>
          <a:prstGeom prst="rect">
            <a:avLst/>
          </a:prstGeom>
        </p:spPr>
      </p:pic>
    </p:spTree>
    <p:extLst>
      <p:ext uri="{BB962C8B-B14F-4D97-AF65-F5344CB8AC3E}">
        <p14:creationId xmlns:p14="http://schemas.microsoft.com/office/powerpoint/2010/main" val="2820613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E6E5FFCC-7BB0-418F-B595-0AC2DD8758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3" y="0"/>
            <a:ext cx="12179093" cy="6858000"/>
          </a:xfrm>
          <a:prstGeom prst="rect">
            <a:avLst/>
          </a:prstGeom>
        </p:spPr>
      </p:pic>
    </p:spTree>
    <p:extLst>
      <p:ext uri="{BB962C8B-B14F-4D97-AF65-F5344CB8AC3E}">
        <p14:creationId xmlns:p14="http://schemas.microsoft.com/office/powerpoint/2010/main" val="1515434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3616E8C-678C-47F1-8BD8-BBF20F0E2B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3" y="0"/>
            <a:ext cx="12179093" cy="6858000"/>
          </a:xfrm>
          <a:prstGeom prst="rect">
            <a:avLst/>
          </a:prstGeom>
        </p:spPr>
      </p:pic>
    </p:spTree>
    <p:extLst>
      <p:ext uri="{BB962C8B-B14F-4D97-AF65-F5344CB8AC3E}">
        <p14:creationId xmlns:p14="http://schemas.microsoft.com/office/powerpoint/2010/main" val="473941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A75678A0-F144-48C7-AE5B-E9EDA18FA4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3" y="0"/>
            <a:ext cx="12179093" cy="6858000"/>
          </a:xfrm>
          <a:prstGeom prst="rect">
            <a:avLst/>
          </a:prstGeom>
        </p:spPr>
      </p:pic>
    </p:spTree>
    <p:extLst>
      <p:ext uri="{BB962C8B-B14F-4D97-AF65-F5344CB8AC3E}">
        <p14:creationId xmlns:p14="http://schemas.microsoft.com/office/powerpoint/2010/main" val="1020531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4AC0000F-54CF-47C8-A39A-4AFE9387DF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3" y="0"/>
            <a:ext cx="12179093" cy="6858000"/>
          </a:xfrm>
          <a:prstGeom prst="rect">
            <a:avLst/>
          </a:prstGeom>
        </p:spPr>
      </p:pic>
    </p:spTree>
    <p:extLst>
      <p:ext uri="{BB962C8B-B14F-4D97-AF65-F5344CB8AC3E}">
        <p14:creationId xmlns:p14="http://schemas.microsoft.com/office/powerpoint/2010/main" val="1915293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 standar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2354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with gray background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73DAF80-1DC2-496B-88BC-D40253DE42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3" y="0"/>
            <a:ext cx="12179093" cy="6858000"/>
          </a:xfrm>
          <a:prstGeom prst="rect">
            <a:avLst/>
          </a:prstGeom>
        </p:spPr>
      </p:pic>
    </p:spTree>
    <p:extLst>
      <p:ext uri="{BB962C8B-B14F-4D97-AF65-F5344CB8AC3E}">
        <p14:creationId xmlns:p14="http://schemas.microsoft.com/office/powerpoint/2010/main" val="266835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ith gray background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A2A8CFB0-2CCB-173D-6BC1-0246481A74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3" y="0"/>
            <a:ext cx="12179093" cy="6858000"/>
          </a:xfrm>
          <a:prstGeom prst="rect">
            <a:avLst/>
          </a:prstGeom>
        </p:spPr>
      </p:pic>
    </p:spTree>
    <p:extLst>
      <p:ext uri="{BB962C8B-B14F-4D97-AF65-F5344CB8AC3E}">
        <p14:creationId xmlns:p14="http://schemas.microsoft.com/office/powerpoint/2010/main" val="3341615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ith gray background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0D9E751E-D4C5-4EA5-C590-641BF0910E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3" y="0"/>
            <a:ext cx="12179093" cy="6858000"/>
          </a:xfrm>
          <a:prstGeom prst="rect">
            <a:avLst/>
          </a:prstGeom>
        </p:spPr>
      </p:pic>
    </p:spTree>
    <p:extLst>
      <p:ext uri="{BB962C8B-B14F-4D97-AF65-F5344CB8AC3E}">
        <p14:creationId xmlns:p14="http://schemas.microsoft.com/office/powerpoint/2010/main" val="2027328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ith gray background 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8053756D-BA4B-DDE2-9125-20F595E9A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3" y="0"/>
            <a:ext cx="12179093" cy="6858000"/>
          </a:xfrm>
          <a:prstGeom prst="rect">
            <a:avLst/>
          </a:prstGeom>
        </p:spPr>
      </p:pic>
    </p:spTree>
    <p:extLst>
      <p:ext uri="{BB962C8B-B14F-4D97-AF65-F5344CB8AC3E}">
        <p14:creationId xmlns:p14="http://schemas.microsoft.com/office/powerpoint/2010/main" val="15728809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ith gray background 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98FE6A25-74A1-0410-57AB-9396DCF391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3" y="0"/>
            <a:ext cx="12179093" cy="6858000"/>
          </a:xfrm>
          <a:prstGeom prst="rect">
            <a:avLst/>
          </a:prstGeom>
        </p:spPr>
      </p:pic>
    </p:spTree>
    <p:extLst>
      <p:ext uri="{BB962C8B-B14F-4D97-AF65-F5344CB8AC3E}">
        <p14:creationId xmlns:p14="http://schemas.microsoft.com/office/powerpoint/2010/main" val="3985478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ith gray background 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1BE46663-6AAB-BD69-ECC1-4A0272A659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3" y="0"/>
            <a:ext cx="12179093" cy="6858000"/>
          </a:xfrm>
          <a:prstGeom prst="rect">
            <a:avLst/>
          </a:prstGeom>
        </p:spPr>
      </p:pic>
    </p:spTree>
    <p:extLst>
      <p:ext uri="{BB962C8B-B14F-4D97-AF65-F5344CB8AC3E}">
        <p14:creationId xmlns:p14="http://schemas.microsoft.com/office/powerpoint/2010/main" val="1480764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7_Content with Captio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3200" cy="6858675"/>
          </a:xfrm>
          <a:prstGeom prst="rect">
            <a:avLst/>
          </a:prstGeom>
        </p:spPr>
      </p:pic>
      <p:sp>
        <p:nvSpPr>
          <p:cNvPr id="9" name="Title 1"/>
          <p:cNvSpPr>
            <a:spLocks noGrp="1"/>
          </p:cNvSpPr>
          <p:nvPr>
            <p:ph type="title" hasCustomPrompt="1"/>
          </p:nvPr>
        </p:nvSpPr>
        <p:spPr>
          <a:xfrm>
            <a:off x="928164" y="309988"/>
            <a:ext cx="6204156" cy="1600200"/>
          </a:xfrm>
        </p:spPr>
        <p:txBody>
          <a:bodyPr anchor="b">
            <a:normAutofit/>
          </a:bodyPr>
          <a:lstStyle>
            <a:lvl1pPr>
              <a:defRPr sz="3600" b="1" i="0">
                <a:solidFill>
                  <a:schemeClr val="tx1"/>
                </a:solidFill>
                <a:latin typeface="Tahoma" charset="0"/>
                <a:ea typeface="Tahoma" charset="0"/>
                <a:cs typeface="Tahoma" charset="0"/>
              </a:defRPr>
            </a:lvl1pPr>
          </a:lstStyle>
          <a:p>
            <a:r>
              <a:rPr lang="lt-LT" dirty="0"/>
              <a:t>SKILTIES ANTRAŠTĖ</a:t>
            </a:r>
            <a:endParaRPr lang="en-US" dirty="0"/>
          </a:p>
        </p:txBody>
      </p:sp>
      <p:sp>
        <p:nvSpPr>
          <p:cNvPr id="3" name="Content Placeholder 2"/>
          <p:cNvSpPr>
            <a:spLocks noGrp="1"/>
          </p:cNvSpPr>
          <p:nvPr>
            <p:ph idx="1" hasCustomPrompt="1"/>
          </p:nvPr>
        </p:nvSpPr>
        <p:spPr>
          <a:xfrm>
            <a:off x="1023857" y="2339163"/>
            <a:ext cx="9778822" cy="4080689"/>
          </a:xfrm>
          <a:prstGeom prst="rect">
            <a:avLst/>
          </a:prstGeom>
        </p:spPr>
        <p:txBody>
          <a:bodyPr/>
          <a:lstStyle>
            <a:lvl1pPr>
              <a:defRPr sz="3200" b="0" i="0">
                <a:latin typeface="Tahoma" charset="0"/>
                <a:ea typeface="Tahoma" charset="0"/>
                <a:cs typeface="Tahoma"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lt-LT" dirty="0"/>
              <a:t>LENTELĖ</a:t>
            </a:r>
            <a:endParaRPr lang="en-US" dirty="0"/>
          </a:p>
        </p:txBody>
      </p:sp>
      <p:sp>
        <p:nvSpPr>
          <p:cNvPr id="11" name="Subtitle 2"/>
          <p:cNvSpPr>
            <a:spLocks noGrp="1"/>
          </p:cNvSpPr>
          <p:nvPr>
            <p:ph type="subTitle" idx="10" hasCustomPrompt="1"/>
          </p:nvPr>
        </p:nvSpPr>
        <p:spPr>
          <a:xfrm>
            <a:off x="928164" y="1824690"/>
            <a:ext cx="6204156" cy="363588"/>
          </a:xfrm>
          <a:prstGeom prst="rect">
            <a:avLst/>
          </a:prstGeom>
        </p:spPr>
        <p:txBody>
          <a:bodyPr>
            <a:normAutofit/>
          </a:bodyPr>
          <a:lstStyle>
            <a:lvl1pPr marL="0" indent="0" algn="l">
              <a:buNone/>
              <a:defRPr sz="1800" b="0" i="0">
                <a:solidFill>
                  <a:schemeClr val="tx1"/>
                </a:solidFill>
                <a:latin typeface="Tahoma" charset="0"/>
                <a:ea typeface="Tahoma" charset="0"/>
                <a:cs typeface="Tahoma"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APAKŠVIRSRAKSTS</a:t>
            </a:r>
          </a:p>
        </p:txBody>
      </p:sp>
      <p:sp>
        <p:nvSpPr>
          <p:cNvPr id="6" name="Slide Number Placeholder 5"/>
          <p:cNvSpPr>
            <a:spLocks noGrp="1"/>
          </p:cNvSpPr>
          <p:nvPr>
            <p:ph type="sldNum" sz="quarter" idx="4"/>
          </p:nvPr>
        </p:nvSpPr>
        <p:spPr>
          <a:xfrm>
            <a:off x="3353400" y="632853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A7DF9B-174A-3244-8FE6-5D6ECB7A6028}" type="slidenum">
              <a:rPr lang="en-US" smtClean="0"/>
              <a:t>‹#›</a:t>
            </a:fld>
            <a:endParaRPr lang="en-US"/>
          </a:p>
        </p:txBody>
      </p:sp>
    </p:spTree>
    <p:extLst>
      <p:ext uri="{BB962C8B-B14F-4D97-AF65-F5344CB8AC3E}">
        <p14:creationId xmlns:p14="http://schemas.microsoft.com/office/powerpoint/2010/main" val="182828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0_Content with Captio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3200" cy="6858675"/>
          </a:xfrm>
          <a:prstGeom prst="rect">
            <a:avLst/>
          </a:prstGeom>
        </p:spPr>
      </p:pic>
      <p:sp>
        <p:nvSpPr>
          <p:cNvPr id="9" name="Title 1"/>
          <p:cNvSpPr>
            <a:spLocks noGrp="1"/>
          </p:cNvSpPr>
          <p:nvPr>
            <p:ph type="title" hasCustomPrompt="1"/>
          </p:nvPr>
        </p:nvSpPr>
        <p:spPr>
          <a:xfrm>
            <a:off x="1279038" y="595422"/>
            <a:ext cx="5782944" cy="1600200"/>
          </a:xfrm>
        </p:spPr>
        <p:txBody>
          <a:bodyPr anchor="b">
            <a:normAutofit/>
          </a:bodyPr>
          <a:lstStyle>
            <a:lvl1pPr>
              <a:defRPr sz="6000" b="1" i="0">
                <a:solidFill>
                  <a:schemeClr val="tx1"/>
                </a:solidFill>
                <a:latin typeface="Tahoma" charset="0"/>
                <a:ea typeface="Tahoma" charset="0"/>
                <a:cs typeface="Tahoma" charset="0"/>
              </a:defRPr>
            </a:lvl1pPr>
          </a:lstStyle>
          <a:p>
            <a:r>
              <a:rPr lang="en-US" dirty="0"/>
              <a:t>ANTRA</a:t>
            </a:r>
            <a:r>
              <a:rPr lang="lt-LT" dirty="0"/>
              <a:t>Š</a:t>
            </a:r>
            <a:r>
              <a:rPr lang="en-US" dirty="0"/>
              <a:t>T</a:t>
            </a:r>
            <a:r>
              <a:rPr lang="lt-LT" dirty="0"/>
              <a:t>Ė</a:t>
            </a:r>
            <a:endParaRPr lang="en-US" dirty="0"/>
          </a:p>
        </p:txBody>
      </p:sp>
      <p:sp>
        <p:nvSpPr>
          <p:cNvPr id="3" name="Content Placeholder 2"/>
          <p:cNvSpPr>
            <a:spLocks noGrp="1"/>
          </p:cNvSpPr>
          <p:nvPr>
            <p:ph idx="1" hasCustomPrompt="1"/>
          </p:nvPr>
        </p:nvSpPr>
        <p:spPr>
          <a:xfrm>
            <a:off x="4768518" y="2708618"/>
            <a:ext cx="7139947" cy="3530480"/>
          </a:xfrm>
          <a:prstGeom prst="rect">
            <a:avLst/>
          </a:prstGeom>
        </p:spPr>
        <p:txBody>
          <a:bodyPr/>
          <a:lstStyle>
            <a:lvl1pPr>
              <a:defRPr sz="3200" b="0" i="0">
                <a:latin typeface="Tahoma" charset="0"/>
                <a:ea typeface="Tahoma" charset="0"/>
                <a:cs typeface="Tahoma"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lt-LT" dirty="0"/>
              <a:t>GRAFIKAS PYRAGAS</a:t>
            </a:r>
            <a:endParaRPr lang="en-US" dirty="0"/>
          </a:p>
        </p:txBody>
      </p:sp>
      <p:sp>
        <p:nvSpPr>
          <p:cNvPr id="10" name="Text Placeholder 3"/>
          <p:cNvSpPr>
            <a:spLocks noGrp="1"/>
          </p:cNvSpPr>
          <p:nvPr>
            <p:ph type="body" sz="half" idx="2" hasCustomPrompt="1"/>
          </p:nvPr>
        </p:nvSpPr>
        <p:spPr>
          <a:xfrm>
            <a:off x="1279038" y="3229492"/>
            <a:ext cx="3110068" cy="274851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2000" b="0" i="0" baseline="0">
                <a:solidFill>
                  <a:schemeClr val="tx1"/>
                </a:solidFill>
                <a:latin typeface="Tahoma" charset="0"/>
                <a:ea typeface="Tahoma" charset="0"/>
                <a:cs typeface="Tahoma"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a:t>
            </a:r>
            <a:r>
              <a:rPr lang="en-US" dirty="0"/>
              <a:t> ,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a:t>
            </a:r>
            <a:r>
              <a:rPr lang="en-US" dirty="0" err="1"/>
              <a:t>dolore</a:t>
            </a:r>
            <a:r>
              <a:rPr lang="en-US" dirty="0"/>
              <a:t> magna</a:t>
            </a:r>
          </a:p>
          <a:p>
            <a:pPr lvl="0"/>
            <a:r>
              <a:rPr lang="en-US" dirty="0"/>
              <a:t>Lorem ipsum dolor  sit </a:t>
            </a:r>
            <a:r>
              <a:rPr lang="en-US" dirty="0" err="1"/>
              <a:t>amet</a:t>
            </a:r>
            <a:r>
              <a:rPr lang="en-US" dirty="0"/>
              <a:t>, con </a:t>
            </a:r>
            <a:r>
              <a:rPr lang="en-US" dirty="0" err="1"/>
              <a:t>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endParaRPr lang="en-US" dirty="0"/>
          </a:p>
        </p:txBody>
      </p:sp>
      <p:sp>
        <p:nvSpPr>
          <p:cNvPr id="11" name="Subtitle 2"/>
          <p:cNvSpPr>
            <a:spLocks noGrp="1"/>
          </p:cNvSpPr>
          <p:nvPr>
            <p:ph type="subTitle" idx="10" hasCustomPrompt="1"/>
          </p:nvPr>
        </p:nvSpPr>
        <p:spPr>
          <a:xfrm>
            <a:off x="1279038" y="2055135"/>
            <a:ext cx="5782944" cy="363588"/>
          </a:xfrm>
          <a:prstGeom prst="rect">
            <a:avLst/>
          </a:prstGeom>
        </p:spPr>
        <p:txBody>
          <a:bodyPr>
            <a:normAutofit/>
          </a:bodyPr>
          <a:lstStyle>
            <a:lvl1pPr marL="0" indent="0" algn="l">
              <a:buNone/>
              <a:defRPr sz="3000" b="0" i="0">
                <a:solidFill>
                  <a:schemeClr val="tx1"/>
                </a:solidFill>
                <a:latin typeface="Tahoma" charset="0"/>
                <a:ea typeface="Tahoma" charset="0"/>
                <a:cs typeface="Tahoma"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PAANTRAŠTĖ</a:t>
            </a:r>
            <a:endParaRPr lang="en-US" dirty="0"/>
          </a:p>
        </p:txBody>
      </p:sp>
      <p:sp>
        <p:nvSpPr>
          <p:cNvPr id="7" name="Slide Number Placeholder 5"/>
          <p:cNvSpPr>
            <a:spLocks noGrp="1"/>
          </p:cNvSpPr>
          <p:nvPr>
            <p:ph type="sldNum" sz="quarter" idx="4"/>
          </p:nvPr>
        </p:nvSpPr>
        <p:spPr>
          <a:xfrm>
            <a:off x="3353400" y="632853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A7DF9B-174A-3244-8FE6-5D6ECB7A6028}" type="slidenum">
              <a:rPr lang="en-US" smtClean="0"/>
              <a:t>‹#›</a:t>
            </a:fld>
            <a:endParaRPr lang="en-US"/>
          </a:p>
        </p:txBody>
      </p:sp>
    </p:spTree>
    <p:extLst>
      <p:ext uri="{BB962C8B-B14F-4D97-AF65-F5344CB8AC3E}">
        <p14:creationId xmlns:p14="http://schemas.microsoft.com/office/powerpoint/2010/main" val="3315552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108114"/>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64" r:id="rId3"/>
    <p:sldLayoutId id="2147483665" r:id="rId4"/>
    <p:sldLayoutId id="2147483666" r:id="rId5"/>
    <p:sldLayoutId id="2147483668" r:id="rId6"/>
    <p:sldLayoutId id="2147483661" r:id="rId7"/>
    <p:sldLayoutId id="2147483676" r:id="rId8"/>
    <p:sldLayoutId id="2147483651" r:id="rId9"/>
    <p:sldLayoutId id="2147483660" r:id="rId10"/>
    <p:sldLayoutId id="2147483662" r:id="rId11"/>
    <p:sldLayoutId id="2147483663" r:id="rId12"/>
    <p:sldLayoutId id="2147483675" r:id="rId13"/>
    <p:sldLayoutId id="2147483677" r:id="rId14"/>
    <p:sldLayoutId id="2147483678"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bta.lt/privatiems/zalos/asmens-draudimo-ivykiai" TargetMode="Externa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F1DE224-8332-4894-81B6-2B9922364710}"/>
              </a:ext>
            </a:extLst>
          </p:cNvPr>
          <p:cNvSpPr txBox="1"/>
          <p:nvPr/>
        </p:nvSpPr>
        <p:spPr>
          <a:xfrm>
            <a:off x="617445" y="811782"/>
            <a:ext cx="10783194" cy="2062103"/>
          </a:xfrm>
          <a:prstGeom prst="rect">
            <a:avLst/>
          </a:prstGeom>
          <a:noFill/>
        </p:spPr>
        <p:txBody>
          <a:bodyPr wrap="square" rtlCol="0">
            <a:spAutoFit/>
          </a:bodyPr>
          <a:lstStyle/>
          <a:p>
            <a:pPr algn="just"/>
            <a:r>
              <a:rPr lang="lt-LT" sz="3600" b="1" dirty="0">
                <a:solidFill>
                  <a:schemeClr val="bg1"/>
                </a:solidFill>
                <a:latin typeface="Tahoma" panose="020B0604030504040204" pitchFamily="34" charset="0"/>
                <a:ea typeface="Tahoma" panose="020B0604030504040204" pitchFamily="34" charset="0"/>
                <a:cs typeface="Tahoma" panose="020B0604030504040204" pitchFamily="34" charset="0"/>
              </a:rPr>
              <a:t>Kėdainių rajono savivaldybės administracija</a:t>
            </a:r>
          </a:p>
          <a:p>
            <a:pPr algn="just"/>
            <a:endParaRPr lang="lt-LT" sz="36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just"/>
            <a:r>
              <a:rPr lang="lt-LT" sz="2800" b="1" dirty="0">
                <a:solidFill>
                  <a:schemeClr val="bg1"/>
                </a:solidFill>
                <a:latin typeface="Tahoma" panose="020B0604030504040204" pitchFamily="34" charset="0"/>
                <a:ea typeface="Tahoma" panose="020B0604030504040204" pitchFamily="34" charset="0"/>
                <a:cs typeface="Tahoma" panose="020B0604030504040204" pitchFamily="34" charset="0"/>
              </a:rPr>
              <a:t>Ikimokyklinių, priešmokyklinių bei pirmų – dvyliktų klasių moksleivių nelaimingų atsitikimų draudimas</a:t>
            </a:r>
            <a:endParaRPr lang="en-US" sz="2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xmlns="" id="{FC68E87D-4BAF-470B-9C80-02EDD4EE1499}"/>
              </a:ext>
            </a:extLst>
          </p:cNvPr>
          <p:cNvSpPr txBox="1"/>
          <p:nvPr/>
        </p:nvSpPr>
        <p:spPr>
          <a:xfrm>
            <a:off x="617445" y="3828425"/>
            <a:ext cx="8486796" cy="590996"/>
          </a:xfrm>
          <a:prstGeom prst="rect">
            <a:avLst/>
          </a:prstGeom>
          <a:noFill/>
        </p:spPr>
        <p:txBody>
          <a:bodyPr wrap="square" rtlCol="0">
            <a:spAutoFit/>
          </a:bodyPr>
          <a:lstStyle/>
          <a:p>
            <a:pPr>
              <a:lnSpc>
                <a:spcPct val="150000"/>
              </a:lnSpc>
            </a:pPr>
            <a:r>
              <a:rPr lang="lv-LV" sz="2500" dirty="0">
                <a:solidFill>
                  <a:schemeClr val="bg1"/>
                </a:solidFill>
                <a:latin typeface="Tahoma" panose="020B0604030504040204" pitchFamily="34" charset="0"/>
                <a:ea typeface="Tahoma" panose="020B0604030504040204" pitchFamily="34" charset="0"/>
                <a:cs typeface="Tahoma" panose="020B0604030504040204" pitchFamily="34" charset="0"/>
              </a:rPr>
              <a:t>BTA </a:t>
            </a:r>
            <a:r>
              <a:rPr lang="lv-LV" sz="2500" dirty="0" err="1">
                <a:solidFill>
                  <a:schemeClr val="bg1"/>
                </a:solidFill>
                <a:latin typeface="Tahoma" panose="020B0604030504040204" pitchFamily="34" charset="0"/>
                <a:ea typeface="Tahoma" panose="020B0604030504040204" pitchFamily="34" charset="0"/>
                <a:cs typeface="Tahoma" panose="020B0604030504040204" pitchFamily="34" charset="0"/>
              </a:rPr>
              <a:t>Baltic</a:t>
            </a:r>
            <a:r>
              <a:rPr lang="lv-LV" sz="2500" dirty="0">
                <a:solidFill>
                  <a:schemeClr val="bg1"/>
                </a:solidFill>
                <a:latin typeface="Tahoma" panose="020B0604030504040204" pitchFamily="34" charset="0"/>
                <a:ea typeface="Tahoma" panose="020B0604030504040204" pitchFamily="34" charset="0"/>
                <a:cs typeface="Tahoma" panose="020B0604030504040204" pitchFamily="34" charset="0"/>
              </a:rPr>
              <a:t> Insurance </a:t>
            </a:r>
            <a:r>
              <a:rPr lang="lv-LV" sz="2500" dirty="0" err="1">
                <a:solidFill>
                  <a:schemeClr val="bg1"/>
                </a:solidFill>
                <a:latin typeface="Tahoma" panose="020B0604030504040204" pitchFamily="34" charset="0"/>
                <a:ea typeface="Tahoma" panose="020B0604030504040204" pitchFamily="34" charset="0"/>
                <a:cs typeface="Tahoma" panose="020B0604030504040204" pitchFamily="34" charset="0"/>
              </a:rPr>
              <a:t>Company</a:t>
            </a:r>
            <a:r>
              <a:rPr lang="lv-LV" sz="25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lv-LV" sz="2500" dirty="0" err="1">
                <a:solidFill>
                  <a:schemeClr val="bg1"/>
                </a:solidFill>
                <a:latin typeface="Tahoma" panose="020B0604030504040204" pitchFamily="34" charset="0"/>
                <a:ea typeface="Tahoma" panose="020B0604030504040204" pitchFamily="34" charset="0"/>
                <a:cs typeface="Tahoma" panose="020B0604030504040204" pitchFamily="34" charset="0"/>
              </a:rPr>
              <a:t>filialas</a:t>
            </a:r>
            <a:r>
              <a:rPr lang="lv-LV" sz="25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lv-LV" sz="2500" dirty="0" err="1">
                <a:solidFill>
                  <a:schemeClr val="bg1"/>
                </a:solidFill>
                <a:latin typeface="Tahoma" panose="020B0604030504040204" pitchFamily="34" charset="0"/>
                <a:ea typeface="Tahoma" panose="020B0604030504040204" pitchFamily="34" charset="0"/>
                <a:cs typeface="Tahoma" panose="020B0604030504040204" pitchFamily="34" charset="0"/>
              </a:rPr>
              <a:t>Lietuvoje</a:t>
            </a:r>
            <a:endParaRPr lang="lv-LV" sz="25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85751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FF4D938-28A2-E9B8-C577-77287B458864}"/>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xmlns="" id="{0476C594-7783-C061-E587-2E023440C890}"/>
              </a:ext>
            </a:extLst>
          </p:cNvPr>
          <p:cNvGrpSpPr/>
          <p:nvPr/>
        </p:nvGrpSpPr>
        <p:grpSpPr>
          <a:xfrm>
            <a:off x="710462" y="754847"/>
            <a:ext cx="8751939" cy="542718"/>
            <a:chOff x="696286" y="754847"/>
            <a:chExt cx="8751939" cy="542718"/>
          </a:xfrm>
        </p:grpSpPr>
        <p:sp>
          <p:nvSpPr>
            <p:cNvPr id="4" name="TextBox 3">
              <a:extLst>
                <a:ext uri="{FF2B5EF4-FFF2-40B4-BE49-F238E27FC236}">
                  <a16:creationId xmlns:a16="http://schemas.microsoft.com/office/drawing/2014/main" xmlns="" id="{73B96D20-B26D-ECB5-9269-26B300072F3A}"/>
                </a:ext>
              </a:extLst>
            </p:cNvPr>
            <p:cNvSpPr txBox="1"/>
            <p:nvPr/>
          </p:nvSpPr>
          <p:spPr>
            <a:xfrm>
              <a:off x="696286" y="754847"/>
              <a:ext cx="8751939" cy="461665"/>
            </a:xfrm>
            <a:prstGeom prst="rect">
              <a:avLst/>
            </a:prstGeom>
            <a:noFill/>
          </p:spPr>
          <p:txBody>
            <a:bodyPr wrap="square">
              <a:spAutoFit/>
            </a:bodyPr>
            <a:lstStyle/>
            <a:p>
              <a:r>
                <a:rPr lang="lt-LT" sz="2400" b="1" dirty="0">
                  <a:solidFill>
                    <a:srgbClr val="327F74"/>
                  </a:solidFill>
                  <a:latin typeface="Tahoma" panose="020B0604030504040204" pitchFamily="34" charset="0"/>
                  <a:ea typeface="Tahoma" panose="020B0604030504040204" pitchFamily="34" charset="0"/>
                  <a:cs typeface="Tahoma" panose="020B0604030504040204" pitchFamily="34" charset="0"/>
                </a:rPr>
                <a:t>Asmens draudimo rizikos ir galiojimo laikotarpis</a:t>
              </a:r>
              <a:endParaRPr lang="lv-LV" sz="2400" b="1" dirty="0">
                <a:solidFill>
                  <a:srgbClr val="327F74"/>
                </a:solidFill>
                <a:latin typeface="Tahoma" panose="020B0604030504040204" pitchFamily="34" charset="0"/>
                <a:ea typeface="Tahoma" panose="020B0604030504040204" pitchFamily="34" charset="0"/>
                <a:cs typeface="Tahoma" panose="020B0604030504040204" pitchFamily="34" charset="0"/>
              </a:endParaRPr>
            </a:p>
          </p:txBody>
        </p:sp>
        <p:cxnSp>
          <p:nvCxnSpPr>
            <p:cNvPr id="5" name="Straight Connector 4">
              <a:extLst>
                <a:ext uri="{FF2B5EF4-FFF2-40B4-BE49-F238E27FC236}">
                  <a16:creationId xmlns:a16="http://schemas.microsoft.com/office/drawing/2014/main" xmlns="" id="{AAE9A2E1-F5C0-C698-95C7-6F9BC787F1F7}"/>
                </a:ext>
              </a:extLst>
            </p:cNvPr>
            <p:cNvCxnSpPr>
              <a:cxnSpLocks/>
            </p:cNvCxnSpPr>
            <p:nvPr/>
          </p:nvCxnSpPr>
          <p:spPr>
            <a:xfrm>
              <a:off x="774107" y="1297565"/>
              <a:ext cx="4796599" cy="0"/>
            </a:xfrm>
            <a:prstGeom prst="line">
              <a:avLst/>
            </a:prstGeom>
            <a:ln w="19050">
              <a:solidFill>
                <a:srgbClr val="327F74"/>
              </a:solidFill>
            </a:ln>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xmlns="" id="{B4FA30C9-D35A-AC91-61BF-8BAB3F5E2746}"/>
              </a:ext>
            </a:extLst>
          </p:cNvPr>
          <p:cNvSpPr txBox="1"/>
          <p:nvPr/>
        </p:nvSpPr>
        <p:spPr>
          <a:xfrm>
            <a:off x="710462" y="1723260"/>
            <a:ext cx="7013111" cy="4278094"/>
          </a:xfrm>
          <a:prstGeom prst="rect">
            <a:avLst/>
          </a:prstGeom>
          <a:noFill/>
        </p:spPr>
        <p:txBody>
          <a:bodyPr wrap="square">
            <a:spAutoFit/>
          </a:bodyPr>
          <a:lstStyle/>
          <a:p>
            <a:pPr marL="285750" indent="-285750">
              <a:buFont typeface="Arial" panose="020B0604020202020204" pitchFamily="34" charset="0"/>
              <a:buChar char="•"/>
            </a:pPr>
            <a:r>
              <a:rPr lang="lt-LT" b="1" dirty="0">
                <a:latin typeface="Tahoma" panose="020B0604030504040204" pitchFamily="34" charset="0"/>
                <a:ea typeface="Tahoma" panose="020B0604030504040204" pitchFamily="34" charset="0"/>
                <a:cs typeface="Tahoma" panose="020B0604030504040204" pitchFamily="34" charset="0"/>
              </a:rPr>
              <a:t>Mirtis (dėl Traumos) – </a:t>
            </a:r>
            <a:r>
              <a:rPr lang="lt-LT" b="1" dirty="0">
                <a:solidFill>
                  <a:srgbClr val="FF0000"/>
                </a:solidFill>
                <a:latin typeface="Tahoma" panose="020B0604030504040204" pitchFamily="34" charset="0"/>
                <a:ea typeface="Tahoma" panose="020B0604030504040204" pitchFamily="34" charset="0"/>
                <a:cs typeface="Tahoma" panose="020B0604030504040204" pitchFamily="34" charset="0"/>
              </a:rPr>
              <a:t>5 000 EUR</a:t>
            </a:r>
          </a:p>
          <a:p>
            <a:pPr marL="285750" indent="-285750">
              <a:buFont typeface="Arial" panose="020B0604020202020204" pitchFamily="34" charset="0"/>
              <a:buChar char="•"/>
            </a:pPr>
            <a:r>
              <a:rPr lang="lt-LT" b="1" dirty="0">
                <a:latin typeface="Tahoma" panose="020B0604030504040204" pitchFamily="34" charset="0"/>
                <a:ea typeface="Tahoma" panose="020B0604030504040204" pitchFamily="34" charset="0"/>
                <a:cs typeface="Tahoma" panose="020B0604030504040204" pitchFamily="34" charset="0"/>
              </a:rPr>
              <a:t>Netektas darbingumas (dėl Traumos) – </a:t>
            </a:r>
            <a:r>
              <a:rPr lang="lt-LT" b="1" dirty="0">
                <a:solidFill>
                  <a:srgbClr val="FF0000"/>
                </a:solidFill>
                <a:latin typeface="Tahoma" panose="020B0604030504040204" pitchFamily="34" charset="0"/>
                <a:ea typeface="Tahoma" panose="020B0604030504040204" pitchFamily="34" charset="0"/>
                <a:cs typeface="Tahoma" panose="020B0604030504040204" pitchFamily="34" charset="0"/>
              </a:rPr>
              <a:t>2 000 EUR</a:t>
            </a:r>
          </a:p>
          <a:p>
            <a:pPr marL="285750" indent="-285750">
              <a:buFont typeface="Arial" panose="020B0604020202020204" pitchFamily="34" charset="0"/>
              <a:buChar char="•"/>
            </a:pPr>
            <a:r>
              <a:rPr lang="lt-LT" b="1" dirty="0">
                <a:latin typeface="Tahoma" panose="020B0604030504040204" pitchFamily="34" charset="0"/>
                <a:ea typeface="Tahoma" panose="020B0604030504040204" pitchFamily="34" charset="0"/>
                <a:cs typeface="Tahoma" panose="020B0604030504040204" pitchFamily="34" charset="0"/>
              </a:rPr>
              <a:t>Traumos Nr. 1 – </a:t>
            </a:r>
            <a:r>
              <a:rPr lang="lt-LT" b="1" dirty="0">
                <a:solidFill>
                  <a:srgbClr val="FF0000"/>
                </a:solidFill>
                <a:latin typeface="Tahoma" panose="020B0604030504040204" pitchFamily="34" charset="0"/>
                <a:ea typeface="Tahoma" panose="020B0604030504040204" pitchFamily="34" charset="0"/>
                <a:cs typeface="Tahoma" panose="020B0604030504040204" pitchFamily="34" charset="0"/>
              </a:rPr>
              <a:t>2 000 EUR</a:t>
            </a:r>
          </a:p>
          <a:p>
            <a:pPr marL="285750" indent="-285750">
              <a:buFont typeface="Arial" panose="020B0604020202020204" pitchFamily="34" charset="0"/>
              <a:buChar char="•"/>
            </a:pPr>
            <a:r>
              <a:rPr lang="lt-LT" b="1" dirty="0">
                <a:latin typeface="Tahoma" panose="020B0604030504040204" pitchFamily="34" charset="0"/>
                <a:ea typeface="Tahoma" panose="020B0604030504040204" pitchFamily="34" charset="0"/>
                <a:cs typeface="Tahoma" panose="020B0604030504040204" pitchFamily="34" charset="0"/>
              </a:rPr>
              <a:t>Traumos Nr. 2 – </a:t>
            </a:r>
            <a:r>
              <a:rPr lang="lt-LT" b="1" dirty="0">
                <a:solidFill>
                  <a:srgbClr val="FF0000"/>
                </a:solidFill>
                <a:latin typeface="Tahoma" panose="020B0604030504040204" pitchFamily="34" charset="0"/>
                <a:ea typeface="Tahoma" panose="020B0604030504040204" pitchFamily="34" charset="0"/>
                <a:cs typeface="Tahoma" panose="020B0604030504040204" pitchFamily="34" charset="0"/>
              </a:rPr>
              <a:t>2 000 EUR</a:t>
            </a:r>
            <a:endParaRPr lang="lt-LT" sz="2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lt-LT" sz="2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lt-LT" sz="2000" b="1" dirty="0">
                <a:latin typeface="Tahoma" panose="020B0604030504040204" pitchFamily="34" charset="0"/>
                <a:ea typeface="Tahoma" panose="020B0604030504040204" pitchFamily="34" charset="0"/>
                <a:cs typeface="Tahoma" panose="020B0604030504040204" pitchFamily="34" charset="0"/>
              </a:rPr>
              <a:t>Draudimo apsaugos galiojimo laikotarpis:</a:t>
            </a:r>
          </a:p>
          <a:p>
            <a:endParaRPr lang="lt-LT" sz="2000" b="1" dirty="0">
              <a:latin typeface="Tahoma" panose="020B0604030504040204" pitchFamily="34" charset="0"/>
              <a:ea typeface="Tahoma" panose="020B0604030504040204" pitchFamily="34" charset="0"/>
              <a:cs typeface="Tahoma" panose="020B0604030504040204" pitchFamily="34" charset="0"/>
            </a:endParaRPr>
          </a:p>
          <a:p>
            <a:pPr algn="just"/>
            <a:r>
              <a:rPr lang="lt-LT" sz="1400" i="1" dirty="0">
                <a:latin typeface="Tahoma" panose="020B0604030504040204" pitchFamily="34" charset="0"/>
                <a:ea typeface="Tahoma" panose="020B0604030504040204" pitchFamily="34" charset="0"/>
                <a:cs typeface="Tahoma" panose="020B0604030504040204" pitchFamily="34" charset="0"/>
              </a:rPr>
              <a:t>Draudimo apsauga galioja Apdraustajam dalyvaujant tiesioginiame mokymosi procese (lankant mokyklą);</a:t>
            </a:r>
          </a:p>
          <a:p>
            <a:pPr algn="just"/>
            <a:endParaRPr lang="lt-LT" sz="1400" i="1" dirty="0">
              <a:latin typeface="Tahoma" panose="020B0604030504040204" pitchFamily="34" charset="0"/>
              <a:ea typeface="Tahoma" panose="020B0604030504040204" pitchFamily="34" charset="0"/>
              <a:cs typeface="Tahoma" panose="020B0604030504040204" pitchFamily="34" charset="0"/>
            </a:endParaRPr>
          </a:p>
          <a:p>
            <a:pPr algn="just"/>
            <a:r>
              <a:rPr lang="lt-LT" sz="1400" i="1" dirty="0">
                <a:latin typeface="Tahoma" panose="020B0604030504040204" pitchFamily="34" charset="0"/>
                <a:ea typeface="Tahoma" panose="020B0604030504040204" pitchFamily="34" charset="0"/>
                <a:cs typeface="Tahoma" panose="020B0604030504040204" pitchFamily="34" charset="0"/>
              </a:rPr>
              <a:t>Dalyvaujant užsiėmimuose sporto ar panašiose mokyklose (įstaigose), lankant neformaliojo ugdymo įstaigas ir (ar) dalyvaujant užsiėmimuose kitose ugdymo įstaigose (</a:t>
            </a:r>
            <a:r>
              <a:rPr lang="lt-LT" sz="1400" i="1" dirty="0">
                <a:highlight>
                  <a:srgbClr val="FFFF00"/>
                </a:highlight>
                <a:latin typeface="Tahoma" panose="020B0604030504040204" pitchFamily="34" charset="0"/>
                <a:ea typeface="Tahoma" panose="020B0604030504040204" pitchFamily="34" charset="0"/>
                <a:cs typeface="Tahoma" panose="020B0604030504040204" pitchFamily="34" charset="0"/>
              </a:rPr>
              <a:t>išskyrus Pavojingą veiklą)</a:t>
            </a:r>
            <a:r>
              <a:rPr lang="lt-LT" sz="1400" i="1" dirty="0">
                <a:latin typeface="Tahoma" panose="020B0604030504040204" pitchFamily="34" charset="0"/>
                <a:ea typeface="Tahoma" panose="020B0604030504040204" pitchFamily="34" charset="0"/>
                <a:cs typeface="Tahoma" panose="020B0604030504040204" pitchFamily="34" charset="0"/>
              </a:rPr>
              <a:t>.</a:t>
            </a:r>
          </a:p>
          <a:p>
            <a:pPr algn="just"/>
            <a:endParaRPr lang="lt-LT" sz="1400" i="1" dirty="0">
              <a:latin typeface="Tahoma" panose="020B0604030504040204" pitchFamily="34" charset="0"/>
              <a:ea typeface="Tahoma" panose="020B0604030504040204" pitchFamily="34" charset="0"/>
              <a:cs typeface="Tahoma" panose="020B0604030504040204" pitchFamily="34" charset="0"/>
            </a:endParaRPr>
          </a:p>
          <a:p>
            <a:pPr algn="just"/>
            <a:r>
              <a:rPr lang="lt-LT" sz="1400" i="1" dirty="0">
                <a:latin typeface="Tahoma" panose="020B0604030504040204" pitchFamily="34" charset="0"/>
                <a:ea typeface="Tahoma" panose="020B0604030504040204" pitchFamily="34" charset="0"/>
                <a:cs typeface="Tahoma" panose="020B0604030504040204" pitchFamily="34" charset="0"/>
              </a:rPr>
              <a:t>Draudimo apsauga galioja organizuojamų ekskursijų, išvykų, sportinių varžybų ir (ar) renginių metu, kai ugdymo įstaiga, vadovaudamasi teisės aktais, atsako už Apdraustąjį.</a:t>
            </a:r>
          </a:p>
        </p:txBody>
      </p:sp>
      <p:sp>
        <p:nvSpPr>
          <p:cNvPr id="10" name="Rectangle 41">
            <a:extLst>
              <a:ext uri="{FF2B5EF4-FFF2-40B4-BE49-F238E27FC236}">
                <a16:creationId xmlns:a16="http://schemas.microsoft.com/office/drawing/2014/main" xmlns="" id="{0E6BA6DD-44A1-E97B-6B86-3C87037A1113}"/>
              </a:ext>
            </a:extLst>
          </p:cNvPr>
          <p:cNvSpPr/>
          <p:nvPr/>
        </p:nvSpPr>
        <p:spPr>
          <a:xfrm>
            <a:off x="8034499" y="2963917"/>
            <a:ext cx="4584207" cy="4003871"/>
          </a:xfrm>
          <a:custGeom>
            <a:avLst/>
            <a:gdLst>
              <a:gd name="connsiteX0" fmla="*/ 0 w 5981700"/>
              <a:gd name="connsiteY0" fmla="*/ 0 h 4735955"/>
              <a:gd name="connsiteX1" fmla="*/ 5981700 w 5981700"/>
              <a:gd name="connsiteY1" fmla="*/ 0 h 4735955"/>
              <a:gd name="connsiteX2" fmla="*/ 5981700 w 5981700"/>
              <a:gd name="connsiteY2" fmla="*/ 4735955 h 4735955"/>
              <a:gd name="connsiteX3" fmla="*/ 0 w 5981700"/>
              <a:gd name="connsiteY3" fmla="*/ 4735955 h 4735955"/>
              <a:gd name="connsiteX4" fmla="*/ 0 w 5981700"/>
              <a:gd name="connsiteY4" fmla="*/ 0 h 4735955"/>
              <a:gd name="connsiteX0" fmla="*/ 998376 w 5981700"/>
              <a:gd name="connsiteY0" fmla="*/ 9331 h 4735955"/>
              <a:gd name="connsiteX1" fmla="*/ 5981700 w 5981700"/>
              <a:gd name="connsiteY1" fmla="*/ 0 h 4735955"/>
              <a:gd name="connsiteX2" fmla="*/ 5981700 w 5981700"/>
              <a:gd name="connsiteY2" fmla="*/ 4735955 h 4735955"/>
              <a:gd name="connsiteX3" fmla="*/ 0 w 5981700"/>
              <a:gd name="connsiteY3" fmla="*/ 4735955 h 4735955"/>
              <a:gd name="connsiteX4" fmla="*/ 998376 w 5981700"/>
              <a:gd name="connsiteY4" fmla="*/ 9331 h 4735955"/>
              <a:gd name="connsiteX0" fmla="*/ 998376 w 5991031"/>
              <a:gd name="connsiteY0" fmla="*/ 0 h 4726624"/>
              <a:gd name="connsiteX1" fmla="*/ 5991031 w 5991031"/>
              <a:gd name="connsiteY1" fmla="*/ 1054359 h 4726624"/>
              <a:gd name="connsiteX2" fmla="*/ 5981700 w 5991031"/>
              <a:gd name="connsiteY2" fmla="*/ 4726624 h 4726624"/>
              <a:gd name="connsiteX3" fmla="*/ 0 w 5991031"/>
              <a:gd name="connsiteY3" fmla="*/ 4726624 h 4726624"/>
              <a:gd name="connsiteX4" fmla="*/ 998376 w 5991031"/>
              <a:gd name="connsiteY4" fmla="*/ 0 h 4726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1031" h="4726624">
                <a:moveTo>
                  <a:pt x="998376" y="0"/>
                </a:moveTo>
                <a:lnTo>
                  <a:pt x="5991031" y="1054359"/>
                </a:lnTo>
                <a:cubicBezTo>
                  <a:pt x="5987921" y="2278447"/>
                  <a:pt x="5984810" y="3502536"/>
                  <a:pt x="5981700" y="4726624"/>
                </a:cubicBezTo>
                <a:lnTo>
                  <a:pt x="0" y="4726624"/>
                </a:lnTo>
                <a:lnTo>
                  <a:pt x="998376" y="0"/>
                </a:lnTo>
                <a:close/>
              </a:path>
            </a:pathLst>
          </a:custGeom>
          <a:noFill/>
          <a:ln w="19050">
            <a:solidFill>
              <a:srgbClr val="327F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11" name="Picture 10">
            <a:extLst>
              <a:ext uri="{FF2B5EF4-FFF2-40B4-BE49-F238E27FC236}">
                <a16:creationId xmlns:a16="http://schemas.microsoft.com/office/drawing/2014/main" xmlns="" id="{D6E0FCF4-BDA1-17E4-C098-21564FD4BCA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543799" y="3211884"/>
            <a:ext cx="4648201" cy="3667125"/>
          </a:xfrm>
          <a:prstGeom prst="rect">
            <a:avLst/>
          </a:prstGeom>
        </p:spPr>
      </p:pic>
    </p:spTree>
    <p:extLst>
      <p:ext uri="{BB962C8B-B14F-4D97-AF65-F5344CB8AC3E}">
        <p14:creationId xmlns:p14="http://schemas.microsoft.com/office/powerpoint/2010/main" val="607437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82BC247-07D7-6BD8-E170-4726EF0CB505}"/>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xmlns="" id="{3041C759-9A96-C8A8-D2F1-5F2BBA27A3CD}"/>
              </a:ext>
            </a:extLst>
          </p:cNvPr>
          <p:cNvGrpSpPr/>
          <p:nvPr/>
        </p:nvGrpSpPr>
        <p:grpSpPr>
          <a:xfrm>
            <a:off x="696286" y="733583"/>
            <a:ext cx="8751939" cy="562777"/>
            <a:chOff x="696286" y="754847"/>
            <a:chExt cx="8751939" cy="562777"/>
          </a:xfrm>
        </p:grpSpPr>
        <p:sp>
          <p:nvSpPr>
            <p:cNvPr id="4" name="TextBox 3">
              <a:extLst>
                <a:ext uri="{FF2B5EF4-FFF2-40B4-BE49-F238E27FC236}">
                  <a16:creationId xmlns:a16="http://schemas.microsoft.com/office/drawing/2014/main" xmlns="" id="{23B0A00B-7E50-14B9-D0DD-893842E70A84}"/>
                </a:ext>
              </a:extLst>
            </p:cNvPr>
            <p:cNvSpPr txBox="1"/>
            <p:nvPr/>
          </p:nvSpPr>
          <p:spPr>
            <a:xfrm>
              <a:off x="696286" y="754847"/>
              <a:ext cx="8751939" cy="553998"/>
            </a:xfrm>
            <a:prstGeom prst="rect">
              <a:avLst/>
            </a:prstGeom>
            <a:noFill/>
          </p:spPr>
          <p:txBody>
            <a:bodyPr wrap="square">
              <a:spAutoFit/>
            </a:bodyPr>
            <a:lstStyle/>
            <a:p>
              <a:r>
                <a:rPr lang="lt-LT" sz="3000" b="1" dirty="0">
                  <a:solidFill>
                    <a:srgbClr val="327F74"/>
                  </a:solidFill>
                  <a:latin typeface="Tahoma" panose="020B0604030504040204" pitchFamily="34" charset="0"/>
                  <a:ea typeface="Tahoma" panose="020B0604030504040204" pitchFamily="34" charset="0"/>
                  <a:cs typeface="Tahoma" panose="020B0604030504040204" pitchFamily="34" charset="0"/>
                </a:rPr>
                <a:t>Kada draudimo apsauga negalioja?</a:t>
              </a:r>
              <a:endParaRPr lang="lv-LV" sz="3000" b="1" dirty="0">
                <a:solidFill>
                  <a:srgbClr val="327F74"/>
                </a:solidFill>
                <a:latin typeface="Tahoma" panose="020B0604030504040204" pitchFamily="34" charset="0"/>
                <a:ea typeface="Tahoma" panose="020B0604030504040204" pitchFamily="34" charset="0"/>
                <a:cs typeface="Tahoma" panose="020B0604030504040204" pitchFamily="34" charset="0"/>
              </a:endParaRPr>
            </a:p>
          </p:txBody>
        </p:sp>
        <p:cxnSp>
          <p:nvCxnSpPr>
            <p:cNvPr id="5" name="Straight Connector 4">
              <a:extLst>
                <a:ext uri="{FF2B5EF4-FFF2-40B4-BE49-F238E27FC236}">
                  <a16:creationId xmlns:a16="http://schemas.microsoft.com/office/drawing/2014/main" xmlns="" id="{04F7EB8B-B316-2072-5D99-E49926147088}"/>
                </a:ext>
              </a:extLst>
            </p:cNvPr>
            <p:cNvCxnSpPr>
              <a:cxnSpLocks/>
            </p:cNvCxnSpPr>
            <p:nvPr/>
          </p:nvCxnSpPr>
          <p:spPr>
            <a:xfrm>
              <a:off x="803206" y="1317624"/>
              <a:ext cx="7990598" cy="0"/>
            </a:xfrm>
            <a:prstGeom prst="line">
              <a:avLst/>
            </a:prstGeom>
            <a:ln w="19050">
              <a:solidFill>
                <a:srgbClr val="327F74"/>
              </a:solidFill>
            </a:ln>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xmlns="" id="{EC79E656-3C49-3064-4DE6-284FC47DA600}"/>
              </a:ext>
            </a:extLst>
          </p:cNvPr>
          <p:cNvSpPr txBox="1"/>
          <p:nvPr/>
        </p:nvSpPr>
        <p:spPr>
          <a:xfrm>
            <a:off x="696287" y="1552234"/>
            <a:ext cx="8991178" cy="4678204"/>
          </a:xfrm>
          <a:prstGeom prst="rect">
            <a:avLst/>
          </a:prstGeom>
          <a:noFill/>
        </p:spPr>
        <p:txBody>
          <a:bodyPr wrap="square">
            <a:spAutoFit/>
          </a:bodyPr>
          <a:lstStyle/>
          <a:p>
            <a:pPr algn="just"/>
            <a:r>
              <a:rPr lang="lt-LT" sz="1600" b="1" dirty="0">
                <a:latin typeface="Tahoma" panose="020B0604030504040204" pitchFamily="34" charset="0"/>
                <a:ea typeface="Tahoma" panose="020B0604030504040204" pitchFamily="34" charset="0"/>
                <a:cs typeface="Tahoma" panose="020B0604030504040204" pitchFamily="34" charset="0"/>
              </a:rPr>
              <a:t>Įvykis atsitiko veikloje, nesusijusioje su ugdymo procesu arba neformaliuoju ugdymu</a:t>
            </a:r>
          </a:p>
          <a:p>
            <a:pPr algn="just"/>
            <a:endParaRPr lang="lt-LT" sz="1600" b="1" dirty="0">
              <a:latin typeface="Tahoma" panose="020B0604030504040204" pitchFamily="34" charset="0"/>
              <a:ea typeface="Tahoma" panose="020B0604030504040204" pitchFamily="34" charset="0"/>
              <a:cs typeface="Tahoma" panose="020B0604030504040204" pitchFamily="34" charset="0"/>
            </a:endParaRPr>
          </a:p>
          <a:p>
            <a:pPr marL="342900" indent="-342900" algn="just">
              <a:buClr>
                <a:srgbClr val="327F74"/>
              </a:buClr>
              <a:buFont typeface="Wingdings" panose="05000000000000000000" pitchFamily="2" charset="2"/>
              <a:buChar char="§"/>
            </a:pPr>
            <a:r>
              <a:rPr lang="lt-LT" sz="1600" dirty="0">
                <a:latin typeface="Tahoma" panose="020B0604030504040204" pitchFamily="34" charset="0"/>
                <a:ea typeface="Tahoma" panose="020B0604030504040204" pitchFamily="34" charset="0"/>
                <a:cs typeface="Tahoma" panose="020B0604030504040204" pitchFamily="34" charset="0"/>
              </a:rPr>
              <a:t>Draudimo apsauga negalioja, jeigu įvykis atsitiko mokinio laisvalaikiu, kuris nėra susijęs su neformaliuoju ir formaliuoju ugdymu, pavyzdžiui, moksleivis susižalojo savaitgalį arba vakare žaisdamas kieme.</a:t>
            </a:r>
          </a:p>
          <a:p>
            <a:pPr algn="just"/>
            <a:endParaRPr lang="lt-LT" dirty="0">
              <a:latin typeface="Tahoma" panose="020B0604030504040204" pitchFamily="34" charset="0"/>
              <a:ea typeface="Tahoma" panose="020B0604030504040204" pitchFamily="34" charset="0"/>
              <a:cs typeface="Tahoma" panose="020B0604030504040204" pitchFamily="34" charset="0"/>
            </a:endParaRPr>
          </a:p>
          <a:p>
            <a:pPr algn="just"/>
            <a:r>
              <a:rPr lang="lt-LT" sz="1600" b="1" dirty="0">
                <a:latin typeface="Tahoma" panose="020B0604030504040204" pitchFamily="34" charset="0"/>
                <a:ea typeface="Tahoma" panose="020B0604030504040204" pitchFamily="34" charset="0"/>
                <a:cs typeface="Tahoma" panose="020B0604030504040204" pitchFamily="34" charset="0"/>
              </a:rPr>
              <a:t>Įvykis atsitiko užsiimant Pavojinga veikla</a:t>
            </a:r>
          </a:p>
          <a:p>
            <a:pPr algn="just"/>
            <a:endParaRPr lang="lt-LT" sz="1600" b="1" dirty="0">
              <a:latin typeface="Tahoma" panose="020B0604030504040204" pitchFamily="34" charset="0"/>
              <a:ea typeface="Tahoma" panose="020B0604030504040204" pitchFamily="34" charset="0"/>
              <a:cs typeface="Tahoma" panose="020B0604030504040204" pitchFamily="34" charset="0"/>
            </a:endParaRPr>
          </a:p>
          <a:p>
            <a:pPr marL="342900" indent="-342900" algn="just">
              <a:buClr>
                <a:srgbClr val="327F74"/>
              </a:buClr>
              <a:buFont typeface="Wingdings" panose="05000000000000000000" pitchFamily="2" charset="2"/>
              <a:buChar char="§"/>
            </a:pPr>
            <a:r>
              <a:rPr lang="lt-LT" sz="1600" dirty="0">
                <a:latin typeface="Tahoma" panose="020B0604030504040204" pitchFamily="34" charset="0"/>
                <a:ea typeface="Tahoma" panose="020B0604030504040204" pitchFamily="34" charset="0"/>
                <a:cs typeface="Tahoma" panose="020B0604030504040204" pitchFamily="34" charset="0"/>
              </a:rPr>
              <a:t>Remiantis Techninės specifikacijos nuostatomis, draudimo apsauga negalioja užsiimant Pavojinga veikla, net jeigu tai yra Apdraustojo neformaliojo ir formaliojo ugdymo veikla:</a:t>
            </a:r>
          </a:p>
          <a:p>
            <a:pPr marL="342900" indent="-342900" algn="just">
              <a:buClr>
                <a:srgbClr val="327F74"/>
              </a:buClr>
              <a:buFont typeface="Wingdings" panose="05000000000000000000" pitchFamily="2" charset="2"/>
              <a:buChar char="§"/>
            </a:pPr>
            <a:endParaRPr lang="lt-LT" sz="1600" dirty="0">
              <a:latin typeface="Tahoma" panose="020B0604030504040204" pitchFamily="34" charset="0"/>
              <a:ea typeface="Tahoma" panose="020B0604030504040204" pitchFamily="34" charset="0"/>
              <a:cs typeface="Tahoma" panose="020B0604030504040204" pitchFamily="34" charset="0"/>
            </a:endParaRPr>
          </a:p>
          <a:p>
            <a:pPr marL="342900" indent="-342900" algn="just">
              <a:buClr>
                <a:srgbClr val="327F74"/>
              </a:buClr>
              <a:buFont typeface="Wingdings" panose="05000000000000000000" pitchFamily="2" charset="2"/>
              <a:buChar char="§"/>
            </a:pPr>
            <a:r>
              <a:rPr lang="lt-LT" sz="1200" i="1" dirty="0">
                <a:latin typeface="Tahoma" panose="020B0604030504040204" pitchFamily="34" charset="0"/>
                <a:ea typeface="Tahoma" panose="020B0604030504040204" pitchFamily="34" charset="0"/>
                <a:cs typeface="Tahoma" panose="020B0604030504040204" pitchFamily="34" charset="0"/>
              </a:rPr>
              <a:t>kovos ir gynybos menai bei kontaktinio sporto šakos (boksas, imtynės, karatė, </a:t>
            </a:r>
            <a:r>
              <a:rPr lang="lt-LT" sz="1200" i="1" dirty="0" err="1">
                <a:latin typeface="Tahoma" panose="020B0604030504040204" pitchFamily="34" charset="0"/>
                <a:ea typeface="Tahoma" panose="020B0604030504040204" pitchFamily="34" charset="0"/>
                <a:cs typeface="Tahoma" panose="020B0604030504040204" pitchFamily="34" charset="0"/>
              </a:rPr>
              <a:t>dziudo</a:t>
            </a:r>
            <a:r>
              <a:rPr lang="lt-LT" sz="1200" i="1" dirty="0">
                <a:latin typeface="Tahoma" panose="020B0604030504040204" pitchFamily="34" charset="0"/>
                <a:ea typeface="Tahoma" panose="020B0604030504040204" pitchFamily="34" charset="0"/>
                <a:cs typeface="Tahoma" panose="020B0604030504040204" pitchFamily="34" charset="0"/>
              </a:rPr>
              <a:t> kikboksas, </a:t>
            </a:r>
            <a:r>
              <a:rPr lang="lt-LT" sz="1200" i="1" dirty="0" err="1">
                <a:latin typeface="Tahoma" panose="020B0604030504040204" pitchFamily="34" charset="0"/>
                <a:ea typeface="Tahoma" panose="020B0604030504040204" pitchFamily="34" charset="0"/>
                <a:cs typeface="Tahoma" panose="020B0604030504040204" pitchFamily="34" charset="0"/>
              </a:rPr>
              <a:t>bušido</a:t>
            </a:r>
            <a:r>
              <a:rPr lang="lt-LT" sz="1200" i="1" dirty="0">
                <a:latin typeface="Tahoma" panose="020B0604030504040204" pitchFamily="34" charset="0"/>
                <a:ea typeface="Tahoma" panose="020B0604030504040204" pitchFamily="34" charset="0"/>
                <a:cs typeface="Tahoma" panose="020B0604030504040204" pitchFamily="34" charset="0"/>
              </a:rPr>
              <a:t>, kovos be taisyklių ir panašios sporto šakos);</a:t>
            </a:r>
          </a:p>
          <a:p>
            <a:pPr marL="342900" indent="-342900" algn="just">
              <a:buClr>
                <a:srgbClr val="327F74"/>
              </a:buClr>
              <a:buFont typeface="Wingdings" panose="05000000000000000000" pitchFamily="2" charset="2"/>
              <a:buChar char="§"/>
            </a:pPr>
            <a:r>
              <a:rPr lang="lt-LT" sz="1200" i="1" dirty="0">
                <a:latin typeface="Tahoma" panose="020B0604030504040204" pitchFamily="34" charset="0"/>
                <a:ea typeface="Tahoma" panose="020B0604030504040204" pitchFamily="34" charset="0"/>
                <a:cs typeface="Tahoma" panose="020B0604030504040204" pitchFamily="34" charset="0"/>
              </a:rPr>
              <a:t>automobilių, motociklų, kartingų sportas;</a:t>
            </a:r>
          </a:p>
          <a:p>
            <a:pPr marL="342900" indent="-342900" algn="just">
              <a:buClr>
                <a:srgbClr val="327F74"/>
              </a:buClr>
              <a:buFont typeface="Wingdings" panose="05000000000000000000" pitchFamily="2" charset="2"/>
              <a:buChar char="§"/>
            </a:pPr>
            <a:r>
              <a:rPr lang="lt-LT" sz="1200" i="1" dirty="0">
                <a:latin typeface="Tahoma" panose="020B0604030504040204" pitchFamily="34" charset="0"/>
                <a:ea typeface="Tahoma" panose="020B0604030504040204" pitchFamily="34" charset="0"/>
                <a:cs typeface="Tahoma" panose="020B0604030504040204" pitchFamily="34" charset="0"/>
              </a:rPr>
              <a:t>dviračių krosas, kalnų dviračių sportas, BMX dviračių sportas;</a:t>
            </a:r>
          </a:p>
          <a:p>
            <a:pPr marL="342900" indent="-342900" algn="just">
              <a:buClr>
                <a:srgbClr val="327F74"/>
              </a:buClr>
              <a:buFont typeface="Wingdings" panose="05000000000000000000" pitchFamily="2" charset="2"/>
              <a:buChar char="§"/>
            </a:pPr>
            <a:r>
              <a:rPr lang="lt-LT" sz="1200" i="1" dirty="0">
                <a:latin typeface="Tahoma" panose="020B0604030504040204" pitchFamily="34" charset="0"/>
                <a:ea typeface="Tahoma" panose="020B0604030504040204" pitchFamily="34" charset="0"/>
                <a:cs typeface="Tahoma" panose="020B0604030504040204" pitchFamily="34" charset="0"/>
              </a:rPr>
              <a:t>riedlenčių bei dviračių triukai (angl. </a:t>
            </a:r>
            <a:r>
              <a:rPr lang="lt-LT" sz="1200" i="1" dirty="0" err="1">
                <a:latin typeface="Tahoma" panose="020B0604030504040204" pitchFamily="34" charset="0"/>
                <a:ea typeface="Tahoma" panose="020B0604030504040204" pitchFamily="34" charset="0"/>
                <a:cs typeface="Tahoma" panose="020B0604030504040204" pitchFamily="34" charset="0"/>
              </a:rPr>
              <a:t>downhill</a:t>
            </a:r>
            <a:r>
              <a:rPr lang="lt-LT" sz="1200" i="1" dirty="0">
                <a:latin typeface="Tahoma" panose="020B0604030504040204" pitchFamily="34" charset="0"/>
                <a:ea typeface="Tahoma" panose="020B0604030504040204" pitchFamily="34" charset="0"/>
                <a:cs typeface="Tahoma" panose="020B0604030504040204" pitchFamily="34" charset="0"/>
              </a:rPr>
              <a:t>, </a:t>
            </a:r>
            <a:r>
              <a:rPr lang="lt-LT" sz="1200" i="1" dirty="0" err="1">
                <a:latin typeface="Tahoma" panose="020B0604030504040204" pitchFamily="34" charset="0"/>
                <a:ea typeface="Tahoma" panose="020B0604030504040204" pitchFamily="34" charset="0"/>
                <a:cs typeface="Tahoma" panose="020B0604030504040204" pitchFamily="34" charset="0"/>
              </a:rPr>
              <a:t>freeride</a:t>
            </a:r>
            <a:r>
              <a:rPr lang="lt-LT" sz="1200" i="1" dirty="0">
                <a:latin typeface="Tahoma" panose="020B0604030504040204" pitchFamily="34" charset="0"/>
                <a:ea typeface="Tahoma" panose="020B0604030504040204" pitchFamily="34" charset="0"/>
                <a:cs typeface="Tahoma" panose="020B0604030504040204" pitchFamily="34" charset="0"/>
              </a:rPr>
              <a:t> ir pan.);</a:t>
            </a:r>
          </a:p>
          <a:p>
            <a:pPr marL="342900" indent="-342900" algn="just">
              <a:buClr>
                <a:srgbClr val="327F74"/>
              </a:buClr>
              <a:buFont typeface="Wingdings" panose="05000000000000000000" pitchFamily="2" charset="2"/>
              <a:buChar char="§"/>
            </a:pPr>
            <a:r>
              <a:rPr lang="lt-LT" sz="1200" i="1" dirty="0">
                <a:latin typeface="Tahoma" panose="020B0604030504040204" pitchFamily="34" charset="0"/>
                <a:ea typeface="Tahoma" panose="020B0604030504040204" pitchFamily="34" charset="0"/>
                <a:cs typeface="Tahoma" panose="020B0604030504040204" pitchFamily="34" charset="0"/>
              </a:rPr>
              <a:t>šuoliai su slidėmis ar </a:t>
            </a:r>
            <a:r>
              <a:rPr lang="lt-LT" sz="1200" i="1" dirty="0" err="1">
                <a:latin typeface="Tahoma" panose="020B0604030504040204" pitchFamily="34" charset="0"/>
                <a:ea typeface="Tahoma" panose="020B0604030504040204" pitchFamily="34" charset="0"/>
                <a:cs typeface="Tahoma" panose="020B0604030504040204" pitchFamily="34" charset="0"/>
              </a:rPr>
              <a:t>snieglente</a:t>
            </a:r>
            <a:r>
              <a:rPr lang="lt-LT" sz="1200" i="1" dirty="0">
                <a:latin typeface="Tahoma" panose="020B0604030504040204" pitchFamily="34" charset="0"/>
                <a:ea typeface="Tahoma" panose="020B0604030504040204" pitchFamily="34" charset="0"/>
                <a:cs typeface="Tahoma" panose="020B0604030504040204" pitchFamily="34" charset="0"/>
              </a:rPr>
              <a:t> bei visų rūšių nusileidimas slidėmis arba </a:t>
            </a:r>
            <a:r>
              <a:rPr lang="lt-LT" sz="1200" i="1" dirty="0" err="1">
                <a:latin typeface="Tahoma" panose="020B0604030504040204" pitchFamily="34" charset="0"/>
                <a:ea typeface="Tahoma" panose="020B0604030504040204" pitchFamily="34" charset="0"/>
                <a:cs typeface="Tahoma" panose="020B0604030504040204" pitchFamily="34" charset="0"/>
              </a:rPr>
              <a:t>snieglente</a:t>
            </a:r>
            <a:r>
              <a:rPr lang="lt-LT" sz="1200" i="1" dirty="0">
                <a:latin typeface="Tahoma" panose="020B0604030504040204" pitchFamily="34" charset="0"/>
                <a:ea typeface="Tahoma" panose="020B0604030504040204" pitchFamily="34" charset="0"/>
                <a:cs typeface="Tahoma" panose="020B0604030504040204" pitchFamily="34" charset="0"/>
              </a:rPr>
              <a:t> už nužymėtų trasų ribų;</a:t>
            </a:r>
          </a:p>
          <a:p>
            <a:pPr marL="342900" indent="-342900" algn="just">
              <a:buClr>
                <a:srgbClr val="327F74"/>
              </a:buClr>
              <a:buFont typeface="Wingdings" panose="05000000000000000000" pitchFamily="2" charset="2"/>
              <a:buChar char="§"/>
            </a:pPr>
            <a:r>
              <a:rPr lang="lt-LT" sz="1200" i="1" dirty="0">
                <a:latin typeface="Tahoma" panose="020B0604030504040204" pitchFamily="34" charset="0"/>
                <a:ea typeface="Tahoma" panose="020B0604030504040204" pitchFamily="34" charset="0"/>
                <a:cs typeface="Tahoma" panose="020B0604030504040204" pitchFamily="34" charset="0"/>
              </a:rPr>
              <a:t>jodinėjimas, žirgų sportas, amerikietiškas futbolas, rankinis, regbis, beisbolas, ledo ritulys;</a:t>
            </a:r>
          </a:p>
          <a:p>
            <a:pPr marL="342900" indent="-342900" algn="just">
              <a:buClr>
                <a:srgbClr val="327F74"/>
              </a:buClr>
              <a:buFont typeface="Wingdings" panose="05000000000000000000" pitchFamily="2" charset="2"/>
              <a:buChar char="§"/>
            </a:pPr>
            <a:r>
              <a:rPr lang="lt-LT" sz="1200" i="1" dirty="0">
                <a:latin typeface="Tahoma" panose="020B0604030504040204" pitchFamily="34" charset="0"/>
                <a:ea typeface="Tahoma" panose="020B0604030504040204" pitchFamily="34" charset="0"/>
                <a:cs typeface="Tahoma" panose="020B0604030504040204" pitchFamily="34" charset="0"/>
              </a:rPr>
              <a:t>bet koks kitas sveikatai ir gyvybei pavojingas sportas, kai užsiimančiojo saugumas priklauso ne tik nuo jo paties gebėjimų, atidumo bei pasirengimo, bet ir kai rizikai įtakos turi aplinka, gamtinės jėgos, kurios pasitelkiamos sportuojant (vėjas, bangos, sniegas ir kt.) ir pan.</a:t>
            </a:r>
          </a:p>
        </p:txBody>
      </p:sp>
      <p:pic>
        <p:nvPicPr>
          <p:cNvPr id="12" name="Picture 11" descr="A green and white logo&#10;&#10;AI-generated content may be incorrect.">
            <a:extLst>
              <a:ext uri="{FF2B5EF4-FFF2-40B4-BE49-F238E27FC236}">
                <a16:creationId xmlns:a16="http://schemas.microsoft.com/office/drawing/2014/main" xmlns="" id="{F9662028-09BA-E95F-FA1F-A3369DCF7E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15279" y="4203405"/>
            <a:ext cx="2029390" cy="2029390"/>
          </a:xfrm>
          <a:prstGeom prst="rect">
            <a:avLst/>
          </a:prstGeom>
        </p:spPr>
      </p:pic>
    </p:spTree>
    <p:extLst>
      <p:ext uri="{BB962C8B-B14F-4D97-AF65-F5344CB8AC3E}">
        <p14:creationId xmlns:p14="http://schemas.microsoft.com/office/powerpoint/2010/main" val="3780669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xmlns="" id="{B9150817-AEF7-160F-616D-791C20BDC8AF}"/>
              </a:ext>
            </a:extLst>
          </p:cNvPr>
          <p:cNvGrpSpPr/>
          <p:nvPr/>
        </p:nvGrpSpPr>
        <p:grpSpPr>
          <a:xfrm>
            <a:off x="696286" y="733583"/>
            <a:ext cx="8751939" cy="553998"/>
            <a:chOff x="696286" y="754847"/>
            <a:chExt cx="8751939" cy="553998"/>
          </a:xfrm>
        </p:grpSpPr>
        <p:sp>
          <p:nvSpPr>
            <p:cNvPr id="4" name="TextBox 3">
              <a:extLst>
                <a:ext uri="{FF2B5EF4-FFF2-40B4-BE49-F238E27FC236}">
                  <a16:creationId xmlns:a16="http://schemas.microsoft.com/office/drawing/2014/main" xmlns="" id="{7B7A2880-82FD-4C06-C140-2D00D8B9683E}"/>
                </a:ext>
              </a:extLst>
            </p:cNvPr>
            <p:cNvSpPr txBox="1"/>
            <p:nvPr/>
          </p:nvSpPr>
          <p:spPr>
            <a:xfrm>
              <a:off x="696286" y="754847"/>
              <a:ext cx="8751939" cy="553998"/>
            </a:xfrm>
            <a:prstGeom prst="rect">
              <a:avLst/>
            </a:prstGeom>
            <a:noFill/>
          </p:spPr>
          <p:txBody>
            <a:bodyPr wrap="square">
              <a:spAutoFit/>
            </a:bodyPr>
            <a:lstStyle/>
            <a:p>
              <a:r>
                <a:rPr lang="lt-LT" sz="3000" b="1" dirty="0">
                  <a:solidFill>
                    <a:srgbClr val="327F74"/>
                  </a:solidFill>
                  <a:latin typeface="Tahoma" panose="020B0604030504040204" pitchFamily="34" charset="0"/>
                  <a:ea typeface="Tahoma" panose="020B0604030504040204" pitchFamily="34" charset="0"/>
                  <a:cs typeface="Tahoma" panose="020B0604030504040204" pitchFamily="34" charset="0"/>
                </a:rPr>
                <a:t>Nedraudžiamieji įvykiai (dažniausi)</a:t>
              </a:r>
              <a:endParaRPr lang="lv-LV" sz="3000" b="1" dirty="0">
                <a:solidFill>
                  <a:srgbClr val="327F74"/>
                </a:solidFill>
                <a:latin typeface="Tahoma" panose="020B0604030504040204" pitchFamily="34" charset="0"/>
                <a:ea typeface="Tahoma" panose="020B0604030504040204" pitchFamily="34" charset="0"/>
                <a:cs typeface="Tahoma" panose="020B0604030504040204" pitchFamily="34" charset="0"/>
              </a:endParaRPr>
            </a:p>
          </p:txBody>
        </p:sp>
        <p:cxnSp>
          <p:nvCxnSpPr>
            <p:cNvPr id="5" name="Straight Connector 4">
              <a:extLst>
                <a:ext uri="{FF2B5EF4-FFF2-40B4-BE49-F238E27FC236}">
                  <a16:creationId xmlns:a16="http://schemas.microsoft.com/office/drawing/2014/main" xmlns="" id="{90DA3AAB-5A74-0537-EDE5-4C2A2DC92187}"/>
                </a:ext>
              </a:extLst>
            </p:cNvPr>
            <p:cNvCxnSpPr>
              <a:cxnSpLocks/>
            </p:cNvCxnSpPr>
            <p:nvPr/>
          </p:nvCxnSpPr>
          <p:spPr>
            <a:xfrm>
              <a:off x="803206" y="1308845"/>
              <a:ext cx="4491808" cy="0"/>
            </a:xfrm>
            <a:prstGeom prst="line">
              <a:avLst/>
            </a:prstGeom>
            <a:ln w="19050">
              <a:solidFill>
                <a:srgbClr val="327F74"/>
              </a:solidFill>
            </a:ln>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xmlns="" id="{B6D33489-1F95-9569-47E2-3BD2A4E8676C}"/>
              </a:ext>
            </a:extLst>
          </p:cNvPr>
          <p:cNvSpPr txBox="1"/>
          <p:nvPr/>
        </p:nvSpPr>
        <p:spPr>
          <a:xfrm>
            <a:off x="696286" y="1552233"/>
            <a:ext cx="9085277" cy="3724096"/>
          </a:xfrm>
          <a:prstGeom prst="rect">
            <a:avLst/>
          </a:prstGeom>
          <a:noFill/>
        </p:spPr>
        <p:txBody>
          <a:bodyPr wrap="square">
            <a:spAutoFit/>
          </a:bodyPr>
          <a:lstStyle/>
          <a:p>
            <a:pPr marL="285750" indent="-285750">
              <a:lnSpc>
                <a:spcPct val="150000"/>
              </a:lnSpc>
              <a:buClr>
                <a:schemeClr val="accent6"/>
              </a:buClr>
              <a:buFont typeface="Wingdings" panose="05000000000000000000" pitchFamily="2" charset="2"/>
              <a:buChar char="§"/>
            </a:pPr>
            <a:r>
              <a:rPr lang="lt-LT" dirty="0">
                <a:latin typeface="Tahoma" panose="020B0604030504040204" pitchFamily="34" charset="0"/>
                <a:ea typeface="Tahoma" panose="020B0604030504040204" pitchFamily="34" charset="0"/>
                <a:cs typeface="Tahoma" panose="020B0604030504040204" pitchFamily="34" charset="0"/>
              </a:rPr>
              <a:t>Įvykis nėra numatytas Traumų lentelėje arba neatitinka nurodytų sąlygų:</a:t>
            </a:r>
          </a:p>
          <a:p>
            <a:pPr marL="1257300" lvl="2" indent="-342900">
              <a:lnSpc>
                <a:spcPct val="150000"/>
              </a:lnSpc>
              <a:buClr>
                <a:schemeClr val="accent6"/>
              </a:buClr>
              <a:buFont typeface="Arial" panose="020B0604020202020204" pitchFamily="34" charset="0"/>
              <a:buChar char="•"/>
            </a:pPr>
            <a:r>
              <a:rPr lang="lt-LT" dirty="0">
                <a:latin typeface="Tahoma" panose="020B0604030504040204" pitchFamily="34" charset="0"/>
                <a:ea typeface="Tahoma" panose="020B0604030504040204" pitchFamily="34" charset="0"/>
                <a:cs typeface="Tahoma" panose="020B0604030504040204" pitchFamily="34" charset="0"/>
              </a:rPr>
              <a:t>Sumušimas, mėlynė, nubrozdinimas. </a:t>
            </a:r>
          </a:p>
          <a:p>
            <a:pPr marL="1257300" lvl="2" indent="-342900">
              <a:lnSpc>
                <a:spcPct val="150000"/>
              </a:lnSpc>
              <a:buClr>
                <a:schemeClr val="accent6"/>
              </a:buClr>
              <a:buFont typeface="Arial" panose="020B0604020202020204" pitchFamily="34" charset="0"/>
              <a:buChar char="•"/>
            </a:pPr>
            <a:r>
              <a:rPr lang="lt-LT" dirty="0">
                <a:latin typeface="Tahoma" panose="020B0604030504040204" pitchFamily="34" charset="0"/>
                <a:ea typeface="Tahoma" panose="020B0604030504040204" pitchFamily="34" charset="0"/>
                <a:cs typeface="Tahoma" panose="020B0604030504040204" pitchFamily="34" charset="0"/>
              </a:rPr>
              <a:t>Žaizda nebuvo siūta.</a:t>
            </a:r>
          </a:p>
          <a:p>
            <a:pPr marL="342900" indent="-342900">
              <a:lnSpc>
                <a:spcPct val="150000"/>
              </a:lnSpc>
              <a:buClr>
                <a:schemeClr val="accent6"/>
              </a:buClr>
              <a:buFont typeface="Wingdings" panose="05000000000000000000" pitchFamily="2" charset="2"/>
              <a:buChar char="§"/>
            </a:pPr>
            <a:r>
              <a:rPr lang="lt-LT" dirty="0">
                <a:latin typeface="Tahoma" panose="020B0604030504040204" pitchFamily="34" charset="0"/>
                <a:ea typeface="Tahoma" panose="020B0604030504040204" pitchFamily="34" charset="0"/>
                <a:cs typeface="Tahoma" panose="020B0604030504040204" pitchFamily="34" charset="0"/>
              </a:rPr>
              <a:t>Sužalojimas nepatvirtintas tyrimais, jeigu to reikalaujama.</a:t>
            </a:r>
          </a:p>
          <a:p>
            <a:pPr marL="342900" indent="-342900">
              <a:lnSpc>
                <a:spcPct val="150000"/>
              </a:lnSpc>
              <a:buClr>
                <a:schemeClr val="accent6"/>
              </a:buClr>
              <a:buFont typeface="Wingdings" panose="05000000000000000000" pitchFamily="2" charset="2"/>
              <a:buChar char="§"/>
            </a:pPr>
            <a:r>
              <a:rPr lang="lt-LT" dirty="0">
                <a:latin typeface="Tahoma" panose="020B0604030504040204" pitchFamily="34" charset="0"/>
                <a:ea typeface="Tahoma" panose="020B0604030504040204" pitchFamily="34" charset="0"/>
                <a:cs typeface="Tahoma" panose="020B0604030504040204" pitchFamily="34" charset="0"/>
              </a:rPr>
              <a:t>Traumos faktas nepatvirtintas medicinos dokumentuose.</a:t>
            </a:r>
          </a:p>
          <a:p>
            <a:pPr marL="342900" indent="-342900">
              <a:lnSpc>
                <a:spcPct val="150000"/>
              </a:lnSpc>
              <a:buClr>
                <a:schemeClr val="accent6"/>
              </a:buClr>
              <a:buFont typeface="Wingdings" panose="05000000000000000000" pitchFamily="2" charset="2"/>
              <a:buChar char="§"/>
            </a:pPr>
            <a:r>
              <a:rPr lang="lt-LT" dirty="0">
                <a:latin typeface="Tahoma" panose="020B0604030504040204" pitchFamily="34" charset="0"/>
                <a:ea typeface="Tahoma" panose="020B0604030504040204" pitchFamily="34" charset="0"/>
                <a:cs typeface="Tahoma" panose="020B0604030504040204" pitchFamily="34" charset="0"/>
              </a:rPr>
              <a:t>Pakartotinė trauma to paties poliso galiojimo metu.</a:t>
            </a:r>
          </a:p>
          <a:p>
            <a:pPr marL="342900" indent="-342900">
              <a:lnSpc>
                <a:spcPct val="150000"/>
              </a:lnSpc>
              <a:buClr>
                <a:schemeClr val="accent6"/>
              </a:buClr>
              <a:buFont typeface="Wingdings" panose="05000000000000000000" pitchFamily="2" charset="2"/>
              <a:buChar char="§"/>
            </a:pPr>
            <a:r>
              <a:rPr lang="lt-LT" dirty="0">
                <a:latin typeface="Tahoma" panose="020B0604030504040204" pitchFamily="34" charset="0"/>
                <a:ea typeface="Tahoma" panose="020B0604030504040204" pitchFamily="34" charset="0"/>
                <a:cs typeface="Tahoma" panose="020B0604030504040204" pitchFamily="34" charset="0"/>
              </a:rPr>
              <a:t>jei iki Traumos kaulas buvo pažeistas ligos (pvz.: Osteoporozės).</a:t>
            </a:r>
          </a:p>
          <a:p>
            <a:pPr marL="342900" indent="-342900">
              <a:lnSpc>
                <a:spcPct val="150000"/>
              </a:lnSpc>
              <a:buClr>
                <a:schemeClr val="accent6"/>
              </a:buClr>
              <a:buFont typeface="Wingdings" panose="05000000000000000000" pitchFamily="2" charset="2"/>
              <a:buChar char="§"/>
            </a:pPr>
            <a:r>
              <a:rPr lang="lt-LT" dirty="0">
                <a:latin typeface="Tahoma" panose="020B0604030504040204" pitchFamily="34" charset="0"/>
                <a:ea typeface="Tahoma" panose="020B0604030504040204" pitchFamily="34" charset="0"/>
                <a:cs typeface="Tahoma" panose="020B0604030504040204" pitchFamily="34" charset="0"/>
              </a:rPr>
              <a:t>Uždegimai, ligos, bet kokios</a:t>
            </a:r>
          </a:p>
          <a:p>
            <a:pPr marL="342900" indent="-342900">
              <a:buFont typeface="Arial" panose="020B0604020202020204" pitchFamily="34" charset="0"/>
              <a:buChar char="•"/>
            </a:pPr>
            <a:endParaRPr lang="lt-LT" sz="2000" dirty="0">
              <a:latin typeface="Tahoma" panose="020B0604030504040204" pitchFamily="34" charset="0"/>
              <a:ea typeface="Tahoma" panose="020B0604030504040204" pitchFamily="34" charset="0"/>
              <a:cs typeface="Tahoma" panose="020B0604030504040204" pitchFamily="34" charset="0"/>
            </a:endParaRPr>
          </a:p>
        </p:txBody>
      </p:sp>
      <p:pic>
        <p:nvPicPr>
          <p:cNvPr id="11" name="Picture 10" descr="A person in an orange shirt holding up his hands&#10;&#10;AI-generated content may be incorrect.">
            <a:extLst>
              <a:ext uri="{FF2B5EF4-FFF2-40B4-BE49-F238E27FC236}">
                <a16:creationId xmlns:a16="http://schemas.microsoft.com/office/drawing/2014/main" xmlns="" id="{BE553B42-7D6C-EBC4-C057-73FC44361D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31111" y="2651052"/>
            <a:ext cx="3734062" cy="4206948"/>
          </a:xfrm>
          <a:prstGeom prst="rect">
            <a:avLst/>
          </a:prstGeom>
        </p:spPr>
      </p:pic>
    </p:spTree>
    <p:extLst>
      <p:ext uri="{BB962C8B-B14F-4D97-AF65-F5344CB8AC3E}">
        <p14:creationId xmlns:p14="http://schemas.microsoft.com/office/powerpoint/2010/main" val="1912909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41">
            <a:extLst>
              <a:ext uri="{FF2B5EF4-FFF2-40B4-BE49-F238E27FC236}">
                <a16:creationId xmlns:a16="http://schemas.microsoft.com/office/drawing/2014/main" xmlns="" id="{86842A6E-370B-25E6-8D62-84A46C7F1631}"/>
              </a:ext>
            </a:extLst>
          </p:cNvPr>
          <p:cNvSpPr/>
          <p:nvPr/>
        </p:nvSpPr>
        <p:spPr>
          <a:xfrm>
            <a:off x="9888280" y="3730358"/>
            <a:ext cx="3666097" cy="3201989"/>
          </a:xfrm>
          <a:custGeom>
            <a:avLst/>
            <a:gdLst>
              <a:gd name="connsiteX0" fmla="*/ 0 w 5981700"/>
              <a:gd name="connsiteY0" fmla="*/ 0 h 4735955"/>
              <a:gd name="connsiteX1" fmla="*/ 5981700 w 5981700"/>
              <a:gd name="connsiteY1" fmla="*/ 0 h 4735955"/>
              <a:gd name="connsiteX2" fmla="*/ 5981700 w 5981700"/>
              <a:gd name="connsiteY2" fmla="*/ 4735955 h 4735955"/>
              <a:gd name="connsiteX3" fmla="*/ 0 w 5981700"/>
              <a:gd name="connsiteY3" fmla="*/ 4735955 h 4735955"/>
              <a:gd name="connsiteX4" fmla="*/ 0 w 5981700"/>
              <a:gd name="connsiteY4" fmla="*/ 0 h 4735955"/>
              <a:gd name="connsiteX0" fmla="*/ 998376 w 5981700"/>
              <a:gd name="connsiteY0" fmla="*/ 9331 h 4735955"/>
              <a:gd name="connsiteX1" fmla="*/ 5981700 w 5981700"/>
              <a:gd name="connsiteY1" fmla="*/ 0 h 4735955"/>
              <a:gd name="connsiteX2" fmla="*/ 5981700 w 5981700"/>
              <a:gd name="connsiteY2" fmla="*/ 4735955 h 4735955"/>
              <a:gd name="connsiteX3" fmla="*/ 0 w 5981700"/>
              <a:gd name="connsiteY3" fmla="*/ 4735955 h 4735955"/>
              <a:gd name="connsiteX4" fmla="*/ 998376 w 5981700"/>
              <a:gd name="connsiteY4" fmla="*/ 9331 h 4735955"/>
              <a:gd name="connsiteX0" fmla="*/ 998376 w 5991031"/>
              <a:gd name="connsiteY0" fmla="*/ 0 h 4726624"/>
              <a:gd name="connsiteX1" fmla="*/ 5991031 w 5991031"/>
              <a:gd name="connsiteY1" fmla="*/ 1054359 h 4726624"/>
              <a:gd name="connsiteX2" fmla="*/ 5981700 w 5991031"/>
              <a:gd name="connsiteY2" fmla="*/ 4726624 h 4726624"/>
              <a:gd name="connsiteX3" fmla="*/ 0 w 5991031"/>
              <a:gd name="connsiteY3" fmla="*/ 4726624 h 4726624"/>
              <a:gd name="connsiteX4" fmla="*/ 998376 w 5991031"/>
              <a:gd name="connsiteY4" fmla="*/ 0 h 4726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1031" h="4726624">
                <a:moveTo>
                  <a:pt x="998376" y="0"/>
                </a:moveTo>
                <a:lnTo>
                  <a:pt x="5991031" y="1054359"/>
                </a:lnTo>
                <a:cubicBezTo>
                  <a:pt x="5987921" y="2278447"/>
                  <a:pt x="5984810" y="3502536"/>
                  <a:pt x="5981700" y="4726624"/>
                </a:cubicBezTo>
                <a:lnTo>
                  <a:pt x="0" y="4726624"/>
                </a:lnTo>
                <a:lnTo>
                  <a:pt x="998376" y="0"/>
                </a:lnTo>
                <a:close/>
              </a:path>
            </a:pathLst>
          </a:custGeom>
          <a:solidFill>
            <a:srgbClr val="327F74"/>
          </a:solidFill>
          <a:ln w="19050">
            <a:solidFill>
              <a:srgbClr val="327F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grpSp>
        <p:nvGrpSpPr>
          <p:cNvPr id="7" name="Group 6">
            <a:extLst>
              <a:ext uri="{FF2B5EF4-FFF2-40B4-BE49-F238E27FC236}">
                <a16:creationId xmlns:a16="http://schemas.microsoft.com/office/drawing/2014/main" xmlns="" id="{65366A6B-1010-E098-BE13-176067C84446}"/>
              </a:ext>
            </a:extLst>
          </p:cNvPr>
          <p:cNvGrpSpPr/>
          <p:nvPr/>
        </p:nvGrpSpPr>
        <p:grpSpPr>
          <a:xfrm>
            <a:off x="696286" y="733583"/>
            <a:ext cx="8751939" cy="553998"/>
            <a:chOff x="696286" y="754847"/>
            <a:chExt cx="8751939" cy="553998"/>
          </a:xfrm>
        </p:grpSpPr>
        <p:sp>
          <p:nvSpPr>
            <p:cNvPr id="4" name="TextBox 3">
              <a:extLst>
                <a:ext uri="{FF2B5EF4-FFF2-40B4-BE49-F238E27FC236}">
                  <a16:creationId xmlns:a16="http://schemas.microsoft.com/office/drawing/2014/main" xmlns="" id="{7B7A2880-82FD-4C06-C140-2D00D8B9683E}"/>
                </a:ext>
              </a:extLst>
            </p:cNvPr>
            <p:cNvSpPr txBox="1"/>
            <p:nvPr/>
          </p:nvSpPr>
          <p:spPr>
            <a:xfrm>
              <a:off x="696286" y="754847"/>
              <a:ext cx="8751939" cy="553998"/>
            </a:xfrm>
            <a:prstGeom prst="rect">
              <a:avLst/>
            </a:prstGeom>
            <a:noFill/>
          </p:spPr>
          <p:txBody>
            <a:bodyPr wrap="square">
              <a:spAutoFit/>
            </a:bodyPr>
            <a:lstStyle/>
            <a:p>
              <a:r>
                <a:rPr lang="lt-LT" sz="3000" b="1" dirty="0">
                  <a:solidFill>
                    <a:srgbClr val="327F74"/>
                  </a:solidFill>
                  <a:latin typeface="Tahoma" panose="020B0604030504040204" pitchFamily="34" charset="0"/>
                  <a:ea typeface="Tahoma" panose="020B0604030504040204" pitchFamily="34" charset="0"/>
                  <a:cs typeface="Tahoma" panose="020B0604030504040204" pitchFamily="34" charset="0"/>
                </a:rPr>
                <a:t>Kaip pranešti apie įvykį?</a:t>
              </a:r>
              <a:endParaRPr lang="lv-LV" sz="3000" b="1" dirty="0">
                <a:solidFill>
                  <a:srgbClr val="327F74"/>
                </a:solidFill>
                <a:latin typeface="Tahoma" panose="020B0604030504040204" pitchFamily="34" charset="0"/>
                <a:ea typeface="Tahoma" panose="020B0604030504040204" pitchFamily="34" charset="0"/>
                <a:cs typeface="Tahoma" panose="020B0604030504040204" pitchFamily="34" charset="0"/>
              </a:endParaRPr>
            </a:p>
          </p:txBody>
        </p:sp>
        <p:cxnSp>
          <p:nvCxnSpPr>
            <p:cNvPr id="5" name="Straight Connector 4">
              <a:extLst>
                <a:ext uri="{FF2B5EF4-FFF2-40B4-BE49-F238E27FC236}">
                  <a16:creationId xmlns:a16="http://schemas.microsoft.com/office/drawing/2014/main" xmlns="" id="{90DA3AAB-5A74-0537-EDE5-4C2A2DC92187}"/>
                </a:ext>
              </a:extLst>
            </p:cNvPr>
            <p:cNvCxnSpPr>
              <a:cxnSpLocks/>
            </p:cNvCxnSpPr>
            <p:nvPr/>
          </p:nvCxnSpPr>
          <p:spPr>
            <a:xfrm>
              <a:off x="796954" y="1301036"/>
              <a:ext cx="6148595" cy="0"/>
            </a:xfrm>
            <a:prstGeom prst="line">
              <a:avLst/>
            </a:prstGeom>
            <a:ln w="19050">
              <a:solidFill>
                <a:srgbClr val="327F74"/>
              </a:solidFil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xmlns="" id="{E14917D3-6D12-5507-98B6-63BD226B1A57}"/>
              </a:ext>
            </a:extLst>
          </p:cNvPr>
          <p:cNvSpPr txBox="1"/>
          <p:nvPr/>
        </p:nvSpPr>
        <p:spPr>
          <a:xfrm>
            <a:off x="696286" y="1447012"/>
            <a:ext cx="9610207" cy="5355312"/>
          </a:xfrm>
          <a:prstGeom prst="rect">
            <a:avLst/>
          </a:prstGeom>
          <a:noFill/>
        </p:spPr>
        <p:txBody>
          <a:bodyPr wrap="square" rtlCol="0">
            <a:spAutoFit/>
          </a:bodyPr>
          <a:lstStyle/>
          <a:p>
            <a:r>
              <a:rPr lang="lt-LT" b="1" u="sng"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Draudimo sutarties numeris: LT26-NA-00007009-0.</a:t>
            </a:r>
          </a:p>
          <a:p>
            <a:r>
              <a:rPr lang="lt-LT" b="1" u="sng"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Šį numerį svarbu nurodyti </a:t>
            </a:r>
            <a:r>
              <a:rPr lang="lt-LT" b="1" u="sng" dirty="0" err="1">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apdrautųjų</a:t>
            </a:r>
            <a:r>
              <a:rPr lang="lt-LT" b="1" u="sng"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tėvams.</a:t>
            </a:r>
          </a:p>
          <a:p>
            <a:pPr>
              <a:buClr>
                <a:srgbClr val="327F74"/>
              </a:buClr>
            </a:pPr>
            <a:endParaRPr lang="lt-LT"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endParaRPr>
          </a:p>
          <a:p>
            <a:pPr>
              <a:buClr>
                <a:srgbClr val="327F74"/>
              </a:buClr>
            </a:pPr>
            <a:r>
              <a:rPr lang="en-US" dirty="0" err="1">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Apie</a:t>
            </a:r>
            <a:r>
              <a:rPr lang="en-US"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lt-LT"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įvykį apdraustojo tėvai gali pranešti:</a:t>
            </a:r>
          </a:p>
          <a:p>
            <a:pPr>
              <a:buClr>
                <a:srgbClr val="327F74"/>
              </a:buClr>
            </a:pPr>
            <a:endParaRPr lang="lt-LT"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endParaRPr>
          </a:p>
          <a:p>
            <a:pPr marL="342900" indent="-342900">
              <a:buClr>
                <a:srgbClr val="327F74"/>
              </a:buClr>
              <a:buFont typeface="Wingdings" panose="05000000000000000000" pitchFamily="2" charset="2"/>
              <a:buChar char="§"/>
            </a:pPr>
            <a:r>
              <a:rPr lang="lt-LT"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Internetu: </a:t>
            </a:r>
            <a:r>
              <a:rPr lang="lt-LT"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hlinkClick r:id="rId2"/>
              </a:rPr>
              <a:t>https://www.bta.lt/privatiems/zalos/asmens-draudimo-ivykiai</a:t>
            </a:r>
            <a:r>
              <a:rPr lang="lt-LT"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p>
          <a:p>
            <a:pPr marL="342900" indent="-342900">
              <a:buClr>
                <a:srgbClr val="327F74"/>
              </a:buClr>
              <a:buFont typeface="Wingdings" panose="05000000000000000000" pitchFamily="2" charset="2"/>
              <a:buChar char="§"/>
            </a:pPr>
            <a:r>
              <a:rPr lang="lt-LT"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Telefonu +37052600600</a:t>
            </a:r>
          </a:p>
          <a:p>
            <a:endParaRPr lang="lt-LT" b="1" dirty="0">
              <a:solidFill>
                <a:srgbClr val="FF0000"/>
              </a:solidFill>
              <a:sym typeface="Wingdings" panose="05000000000000000000" pitchFamily="2" charset="2"/>
            </a:endParaRPr>
          </a:p>
          <a:p>
            <a:r>
              <a:rPr lang="lt-LT" b="1" dirty="0">
                <a:solidFill>
                  <a:srgbClr val="327F74"/>
                </a:solidFill>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SVARBU: </a:t>
            </a:r>
          </a:p>
          <a:p>
            <a:r>
              <a:rPr lang="lt-LT"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Įvykio administravimui būtina pateikti:</a:t>
            </a:r>
          </a:p>
          <a:p>
            <a:endParaRPr lang="lt-LT"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endParaRPr>
          </a:p>
          <a:p>
            <a:pPr marL="285750" indent="-285750">
              <a:buFont typeface="Wingdings" panose="05000000000000000000" pitchFamily="2" charset="2"/>
              <a:buChar char="§"/>
            </a:pPr>
            <a:r>
              <a:rPr lang="lt-LT"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gydytojo medicinos išrašą apie traumos aplinkybes. Į gydymo įstaigą reikia kreiptis kuo skubiau, per 72 val. nuo įvykio;</a:t>
            </a:r>
          </a:p>
          <a:p>
            <a:pPr marL="285750" indent="-285750">
              <a:buFont typeface="Wingdings" panose="05000000000000000000" pitchFamily="2" charset="2"/>
              <a:buChar char="§"/>
            </a:pPr>
            <a:r>
              <a:rPr lang="lt-LT"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atliktų tyrimų išvadas;</a:t>
            </a:r>
          </a:p>
          <a:p>
            <a:pPr marL="285750" indent="-285750">
              <a:buFont typeface="Wingdings" panose="05000000000000000000" pitchFamily="2" charset="2"/>
              <a:buChar char="§"/>
            </a:pPr>
            <a:r>
              <a:rPr lang="lt-LT"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jeigu turima, vaiko banko sąskaitos numerį;</a:t>
            </a:r>
          </a:p>
          <a:p>
            <a:pPr marL="285750" indent="-285750">
              <a:buFont typeface="Wingdings" panose="05000000000000000000" pitchFamily="2" charset="2"/>
              <a:buChar char="§"/>
            </a:pPr>
            <a:r>
              <a:rPr lang="lt-LT"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moksleivio pažymėjimo arba darželio sutarties kopiją, siekiant įsitikinti, kad Apdraustasis priklauso apdraustai ugdymo įstaigai;</a:t>
            </a:r>
          </a:p>
          <a:p>
            <a:pPr marL="285750" indent="-285750">
              <a:buFont typeface="Wingdings" panose="05000000000000000000" pitchFamily="2" charset="2"/>
              <a:buChar char="§"/>
            </a:pPr>
            <a:r>
              <a:rPr lang="lt-LT"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apie įvykį svarbu pranešti kuo greičiau, per 30 d. nuo įvykio.</a:t>
            </a:r>
          </a:p>
          <a:p>
            <a:endParaRPr lang="lt-LT" b="1" dirty="0">
              <a:solidFill>
                <a:srgbClr val="FF0000"/>
              </a:solidFill>
              <a:sym typeface="Wingdings" panose="05000000000000000000" pitchFamily="2" charset="2"/>
            </a:endParaRPr>
          </a:p>
        </p:txBody>
      </p:sp>
      <p:pic>
        <p:nvPicPr>
          <p:cNvPr id="10" name="Picture 9" descr="A red exclamation mark&#10;&#10;AI-generated content may be incorrect.">
            <a:extLst>
              <a:ext uri="{FF2B5EF4-FFF2-40B4-BE49-F238E27FC236}">
                <a16:creationId xmlns:a16="http://schemas.microsoft.com/office/drawing/2014/main" xmlns="" id="{627D69FE-D75E-FD2F-CBFE-44920E8297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88280" y="4026384"/>
            <a:ext cx="2769207" cy="2769207"/>
          </a:xfrm>
          <a:prstGeom prst="rect">
            <a:avLst/>
          </a:prstGeom>
        </p:spPr>
      </p:pic>
    </p:spTree>
    <p:extLst>
      <p:ext uri="{BB962C8B-B14F-4D97-AF65-F5344CB8AC3E}">
        <p14:creationId xmlns:p14="http://schemas.microsoft.com/office/powerpoint/2010/main" val="2924953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xmlns="" id="{341CD850-9E0A-3E7F-E570-0124D1688FCD}"/>
              </a:ext>
            </a:extLst>
          </p:cNvPr>
          <p:cNvGrpSpPr/>
          <p:nvPr/>
        </p:nvGrpSpPr>
        <p:grpSpPr>
          <a:xfrm>
            <a:off x="701196" y="355564"/>
            <a:ext cx="8296712" cy="597082"/>
            <a:chOff x="848215" y="289737"/>
            <a:chExt cx="8296712" cy="597082"/>
          </a:xfrm>
        </p:grpSpPr>
        <p:sp>
          <p:nvSpPr>
            <p:cNvPr id="5" name="Title 1">
              <a:extLst>
                <a:ext uri="{FF2B5EF4-FFF2-40B4-BE49-F238E27FC236}">
                  <a16:creationId xmlns:a16="http://schemas.microsoft.com/office/drawing/2014/main" xmlns="" id="{661C2408-8A4A-7672-62E9-E9568347815A}"/>
                </a:ext>
              </a:extLst>
            </p:cNvPr>
            <p:cNvSpPr txBox="1">
              <a:spLocks/>
            </p:cNvSpPr>
            <p:nvPr/>
          </p:nvSpPr>
          <p:spPr>
            <a:xfrm>
              <a:off x="848215" y="289737"/>
              <a:ext cx="8296712" cy="5970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3000" b="1" dirty="0">
                  <a:solidFill>
                    <a:srgbClr val="327F74"/>
                  </a:solidFill>
                  <a:latin typeface="Tahoma" panose="020B0604030504040204" pitchFamily="34" charset="0"/>
                  <a:ea typeface="Tahoma" panose="020B0604030504040204" pitchFamily="34" charset="0"/>
                  <a:cs typeface="Tahoma" panose="020B0604030504040204" pitchFamily="34" charset="0"/>
                </a:rPr>
                <a:t>TOP traumos ir išmokos dydis</a:t>
              </a:r>
            </a:p>
          </p:txBody>
        </p:sp>
        <p:cxnSp>
          <p:nvCxnSpPr>
            <p:cNvPr id="6" name="Straight Connector 5">
              <a:extLst>
                <a:ext uri="{FF2B5EF4-FFF2-40B4-BE49-F238E27FC236}">
                  <a16:creationId xmlns:a16="http://schemas.microsoft.com/office/drawing/2014/main" xmlns="" id="{76599AA3-8A0B-CEDE-9FCC-8E333AC73B5C}"/>
                </a:ext>
              </a:extLst>
            </p:cNvPr>
            <p:cNvCxnSpPr>
              <a:cxnSpLocks/>
            </p:cNvCxnSpPr>
            <p:nvPr/>
          </p:nvCxnSpPr>
          <p:spPr>
            <a:xfrm>
              <a:off x="949860" y="806044"/>
              <a:ext cx="2487246" cy="0"/>
            </a:xfrm>
            <a:prstGeom prst="line">
              <a:avLst/>
            </a:prstGeom>
            <a:ln w="19050">
              <a:solidFill>
                <a:srgbClr val="327F74"/>
              </a:solidFill>
            </a:ln>
          </p:spPr>
          <p:style>
            <a:lnRef idx="1">
              <a:schemeClr val="accent1"/>
            </a:lnRef>
            <a:fillRef idx="0">
              <a:schemeClr val="accent1"/>
            </a:fillRef>
            <a:effectRef idx="0">
              <a:schemeClr val="accent1"/>
            </a:effectRef>
            <a:fontRef idx="minor">
              <a:schemeClr val="tx1"/>
            </a:fontRef>
          </p:style>
        </p:cxnSp>
      </p:grpSp>
      <p:graphicFrame>
        <p:nvGraphicFramePr>
          <p:cNvPr id="8" name="Chart 7">
            <a:extLst>
              <a:ext uri="{FF2B5EF4-FFF2-40B4-BE49-F238E27FC236}">
                <a16:creationId xmlns:a16="http://schemas.microsoft.com/office/drawing/2014/main" xmlns="" id="{35042CEA-2F4C-D63D-E508-899640CD6A1D}"/>
              </a:ext>
            </a:extLst>
          </p:cNvPr>
          <p:cNvGraphicFramePr>
            <a:graphicFrameLocks/>
          </p:cNvGraphicFramePr>
          <p:nvPr/>
        </p:nvGraphicFramePr>
        <p:xfrm>
          <a:off x="-895350" y="1575591"/>
          <a:ext cx="7581900" cy="5037902"/>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xmlns="" id="{9A1C006D-217A-6103-3C06-905C61675E62}"/>
              </a:ext>
            </a:extLst>
          </p:cNvPr>
          <p:cNvSpPr txBox="1"/>
          <p:nvPr/>
        </p:nvSpPr>
        <p:spPr>
          <a:xfrm>
            <a:off x="2046464" y="1187040"/>
            <a:ext cx="2146671" cy="307777"/>
          </a:xfrm>
          <a:prstGeom prst="rect">
            <a:avLst/>
          </a:prstGeom>
          <a:noFill/>
        </p:spPr>
        <p:txBody>
          <a:bodyPr wrap="square" rtlCol="0">
            <a:spAutoFit/>
          </a:bodyPr>
          <a:lstStyle/>
          <a:p>
            <a:r>
              <a:rPr lang="lt-LT" sz="1400" b="1" dirty="0">
                <a:latin typeface="Tahoma" panose="020B0604030504040204" pitchFamily="34" charset="0"/>
                <a:ea typeface="Tahoma" panose="020B0604030504040204" pitchFamily="34" charset="0"/>
                <a:cs typeface="Tahoma" panose="020B0604030504040204" pitchFamily="34" charset="0"/>
              </a:rPr>
              <a:t>Traumos Nr. 1</a:t>
            </a:r>
          </a:p>
        </p:txBody>
      </p:sp>
      <p:sp>
        <p:nvSpPr>
          <p:cNvPr id="2" name="TextBox 1">
            <a:extLst>
              <a:ext uri="{FF2B5EF4-FFF2-40B4-BE49-F238E27FC236}">
                <a16:creationId xmlns:a16="http://schemas.microsoft.com/office/drawing/2014/main" xmlns="" id="{0BE07281-61EC-64F3-C47B-5882E8256A1C}"/>
              </a:ext>
            </a:extLst>
          </p:cNvPr>
          <p:cNvSpPr txBox="1"/>
          <p:nvPr/>
        </p:nvSpPr>
        <p:spPr>
          <a:xfrm>
            <a:off x="5237825" y="1575591"/>
            <a:ext cx="6010183" cy="2554545"/>
          </a:xfrm>
          <a:prstGeom prst="rect">
            <a:avLst/>
          </a:prstGeom>
          <a:noFill/>
        </p:spPr>
        <p:txBody>
          <a:bodyPr wrap="square" rtlCol="0">
            <a:spAutoFit/>
          </a:bodyPr>
          <a:lstStyle/>
          <a:p>
            <a:pPr algn="just"/>
            <a:r>
              <a:rPr lang="lt-LT" dirty="0">
                <a:latin typeface="Tahoma" panose="020B0604030504040204" pitchFamily="34" charset="0"/>
                <a:ea typeface="Tahoma" panose="020B0604030504040204" pitchFamily="34" charset="0"/>
                <a:cs typeface="Tahoma" panose="020B0604030504040204" pitchFamily="34" charset="0"/>
              </a:rPr>
              <a:t>Draudimo išmoka skaičiuojama procentais nuo draudimo sumos, t. y. 2 000 EUR, atsižvelgiant į sužalojimo pobūdį, kuris nurodytas medicinos dokumentuose iš gydymo įstaigos.</a:t>
            </a:r>
          </a:p>
          <a:p>
            <a:pPr algn="just"/>
            <a:endParaRPr lang="lt-LT" dirty="0">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Arial" panose="020B0604020202020204" pitchFamily="34" charset="0"/>
              <a:buChar char="•"/>
            </a:pPr>
            <a:r>
              <a:rPr lang="lt-LT" sz="1400" i="1" dirty="0">
                <a:latin typeface="Tahoma" panose="020B0604030504040204" pitchFamily="34" charset="0"/>
                <a:ea typeface="Tahoma" panose="020B0604030504040204" pitchFamily="34" charset="0"/>
                <a:cs typeface="Tahoma" panose="020B0604030504040204" pitchFamily="34" charset="0"/>
              </a:rPr>
              <a:t>Minkštųjų audinių sužalojimo atveju dažniausiai mokama 1-3 proc. dydžio išmoka;</a:t>
            </a:r>
          </a:p>
          <a:p>
            <a:pPr marL="285750" indent="-285750" algn="just">
              <a:buFont typeface="Arial" panose="020B0604020202020204" pitchFamily="34" charset="0"/>
              <a:buChar char="•"/>
            </a:pPr>
            <a:r>
              <a:rPr lang="lt-LT" sz="1400" i="1" dirty="0">
                <a:latin typeface="Tahoma" panose="020B0604030504040204" pitchFamily="34" charset="0"/>
                <a:ea typeface="Tahoma" panose="020B0604030504040204" pitchFamily="34" charset="0"/>
                <a:cs typeface="Tahoma" panose="020B0604030504040204" pitchFamily="34" charset="0"/>
              </a:rPr>
              <a:t>Pirštų lūžių atveju dažniausiai mokama 1-3 proc. dydžio išmoka;</a:t>
            </a:r>
          </a:p>
          <a:p>
            <a:pPr marL="285750" indent="-285750" algn="just">
              <a:buFont typeface="Arial" panose="020B0604020202020204" pitchFamily="34" charset="0"/>
              <a:buChar char="•"/>
            </a:pPr>
            <a:r>
              <a:rPr lang="lt-LT" sz="1400" i="1" dirty="0">
                <a:latin typeface="Tahoma" panose="020B0604030504040204" pitchFamily="34" charset="0"/>
                <a:ea typeface="Tahoma" panose="020B0604030504040204" pitchFamily="34" charset="0"/>
                <a:cs typeface="Tahoma" panose="020B0604030504040204" pitchFamily="34" charset="0"/>
              </a:rPr>
              <a:t>Kaulų lūžių (nesudėtingų) atveju dažniausiai mokama 3-6 proc. dydžio išmoka.</a:t>
            </a:r>
          </a:p>
        </p:txBody>
      </p:sp>
    </p:spTree>
    <p:extLst>
      <p:ext uri="{BB962C8B-B14F-4D97-AF65-F5344CB8AC3E}">
        <p14:creationId xmlns:p14="http://schemas.microsoft.com/office/powerpoint/2010/main" val="3920463640"/>
      </p:ext>
    </p:extLst>
  </p:cSld>
  <p:clrMapOvr>
    <a:masterClrMapping/>
  </p:clrMapOvr>
</p:sld>
</file>

<file path=ppt/theme/theme1.xml><?xml version="1.0" encoding="utf-8"?>
<a:theme xmlns:a="http://schemas.openxmlformats.org/drawingml/2006/main" name="Office Theme">
  <a:themeElements>
    <a:clrScheme name="BTA colors">
      <a:dk1>
        <a:srgbClr val="262626"/>
      </a:dk1>
      <a:lt1>
        <a:sysClr val="window" lastClr="FFFFFF"/>
      </a:lt1>
      <a:dk2>
        <a:srgbClr val="44546A"/>
      </a:dk2>
      <a:lt2>
        <a:srgbClr val="E7E6E6"/>
      </a:lt2>
      <a:accent1>
        <a:srgbClr val="A3CD39"/>
      </a:accent1>
      <a:accent2>
        <a:srgbClr val="E30613"/>
      </a:accent2>
      <a:accent3>
        <a:srgbClr val="008797"/>
      </a:accent3>
      <a:accent4>
        <a:srgbClr val="F16B58"/>
      </a:accent4>
      <a:accent5>
        <a:srgbClr val="E0CA52"/>
      </a:accent5>
      <a:accent6>
        <a:srgbClr val="327F74"/>
      </a:accent6>
      <a:hlink>
        <a:srgbClr val="00B0F0"/>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as" ma:contentTypeID="0x010100F83C9E22A6CDBE4080D7DA9F86F792EB" ma:contentTypeVersion="2" ma:contentTypeDescription="Kurkite naują dokumentą." ma:contentTypeScope="" ma:versionID="757dd049ffea6898ae079e63186bd55f">
  <xsd:schema xmlns:xsd="http://www.w3.org/2001/XMLSchema" xmlns:xs="http://www.w3.org/2001/XMLSchema" xmlns:p="http://schemas.microsoft.com/office/2006/metadata/properties" xmlns:ns1="http://schemas.microsoft.com/sharepoint/v3" xmlns:ns2="234990e2-df1b-4f93-b00a-99f5e80c8b67" targetNamespace="http://schemas.microsoft.com/office/2006/metadata/properties" ma:root="true" ma:fieldsID="e2ba75563b4f510be2fbc0958c7aba55" ns1:_="" ns2:_="">
    <xsd:import namespace="http://schemas.microsoft.com/sharepoint/v3"/>
    <xsd:import namespace="234990e2-df1b-4f93-b00a-99f5e80c8b67"/>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Planavimo pradžios data" ma:description="Planavimo pradžios data yra publikavimo priemonės sukurtas svetainės stulpelis. Jis naudojamas, nurodant datą ir laiką, kai šis puslapis pirmą kartą parodomas svetainės lankytojams." ma:hidden="true" ma:internalName="PublishingStartDate">
      <xsd:simpleType>
        <xsd:restriction base="dms:Unknown"/>
      </xsd:simpleType>
    </xsd:element>
    <xsd:element name="PublishingExpirationDate" ma:index="9" nillable="true" ma:displayName="Planavimo pabaigos data" ma:description="Planavimo pabaigos data yra publikavimo priemonės sukurtas svetainės stulpelis. Jis naudojamas, nurodant datą ir laiką, kai šis puslapis nebebus rodomas svetainės lankytojam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4990e2-df1b-4f93-b00a-99f5e80c8b67" elementFormDefault="qualified">
    <xsd:import namespace="http://schemas.microsoft.com/office/2006/documentManagement/types"/>
    <xsd:import namespace="http://schemas.microsoft.com/office/infopath/2007/PartnerControls"/>
    <xsd:element name="SharedWithUsers" ma:index="10" nillable="true" ma:displayName="Bendrinama su"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C7F5FBCC-D60B-44ED-99F9-542800273C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34990e2-df1b-4f93-b00a-99f5e80c8b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85E94D-35F2-4FD1-9E35-6E50B47BB1E0}">
  <ds:schemaRefs>
    <ds:schemaRef ds:uri="http://schemas.microsoft.com/sharepoint/v3/contenttype/forms"/>
  </ds:schemaRefs>
</ds:datastoreItem>
</file>

<file path=customXml/itemProps3.xml><?xml version="1.0" encoding="utf-8"?>
<ds:datastoreItem xmlns:ds="http://schemas.openxmlformats.org/officeDocument/2006/customXml" ds:itemID="{A5E6B169-C325-4AB0-ADD9-B28AA5ADDEE9}">
  <ds:schemaRefs>
    <ds:schemaRef ds:uri="http://schemas.microsoft.com/sharepoint/v3"/>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234990e2-df1b-4f93-b00a-99f5e80c8b67"/>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11329</TotalTime>
  <Words>598</Words>
  <Application>Microsoft Office PowerPoint</Application>
  <PresentationFormat>Pasirinktinai</PresentationFormat>
  <Paragraphs>67</Paragraphs>
  <Slides>6</Slides>
  <Notes>1</Notes>
  <HiddenSlides>0</HiddenSlides>
  <MMClips>0</MMClips>
  <ScaleCrop>false</ScaleCrop>
  <HeadingPairs>
    <vt:vector size="4" baseType="variant">
      <vt:variant>
        <vt:lpstr>Tema</vt:lpstr>
      </vt:variant>
      <vt:variant>
        <vt:i4>1</vt:i4>
      </vt:variant>
      <vt:variant>
        <vt:lpstr>Skaidrių pavadinimai</vt:lpstr>
      </vt:variant>
      <vt:variant>
        <vt:i4>6</vt:i4>
      </vt:variant>
    </vt:vector>
  </HeadingPairs>
  <TitlesOfParts>
    <vt:vector size="7" baseType="lpstr">
      <vt:lpstr>Office Theme</vt:lpstr>
      <vt:lpstr>PowerPoint pristatymas</vt:lpstr>
      <vt:lpstr>PowerPoint pristatymas</vt:lpstr>
      <vt:lpstr>PowerPoint pristatymas</vt:lpstr>
      <vt:lpstr>PowerPoint pristatymas</vt:lpstr>
      <vt:lpstr>PowerPoint pristatymas</vt:lpstr>
      <vt:lpstr>PowerPoint pristatymas</vt:lpstr>
    </vt:vector>
  </TitlesOfParts>
  <Company>BTA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Imants Kairišs</dc:creator>
  <cp:lastModifiedBy>Lenovo</cp:lastModifiedBy>
  <cp:revision>122</cp:revision>
  <dcterms:created xsi:type="dcterms:W3CDTF">2022-08-17T09:52:11Z</dcterms:created>
  <dcterms:modified xsi:type="dcterms:W3CDTF">2026-10-16T10:21:13Z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0x010100F83C9E22A6CDBE4080D7DA9F86F792EB</vt:lpwstr>
  </property>
</Properties>
</file>